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6"/>
  </p:notesMasterIdLst>
  <p:handoutMasterIdLst>
    <p:handoutMasterId r:id="rId117"/>
  </p:handoutMasterIdLst>
  <p:sldIdLst>
    <p:sldId id="628" r:id="rId2"/>
    <p:sldId id="629" r:id="rId3"/>
    <p:sldId id="630" r:id="rId4"/>
    <p:sldId id="658" r:id="rId5"/>
    <p:sldId id="398" r:id="rId6"/>
    <p:sldId id="674" r:id="rId7"/>
    <p:sldId id="662" r:id="rId8"/>
    <p:sldId id="673" r:id="rId9"/>
    <p:sldId id="675" r:id="rId10"/>
    <p:sldId id="582" r:id="rId11"/>
    <p:sldId id="579" r:id="rId12"/>
    <p:sldId id="587" r:id="rId13"/>
    <p:sldId id="580" r:id="rId14"/>
    <p:sldId id="581" r:id="rId15"/>
    <p:sldId id="588" r:id="rId16"/>
    <p:sldId id="589" r:id="rId17"/>
    <p:sldId id="583" r:id="rId18"/>
    <p:sldId id="584" r:id="rId19"/>
    <p:sldId id="586" r:id="rId20"/>
    <p:sldId id="402" r:id="rId21"/>
    <p:sldId id="403" r:id="rId22"/>
    <p:sldId id="590" r:id="rId23"/>
    <p:sldId id="591" r:id="rId24"/>
    <p:sldId id="404" r:id="rId25"/>
    <p:sldId id="405" r:id="rId26"/>
    <p:sldId id="393" r:id="rId27"/>
    <p:sldId id="390" r:id="rId28"/>
    <p:sldId id="592" r:id="rId29"/>
    <p:sldId id="593" r:id="rId30"/>
    <p:sldId id="396" r:id="rId31"/>
    <p:sldId id="621" r:id="rId32"/>
    <p:sldId id="397" r:id="rId33"/>
    <p:sldId id="406" r:id="rId34"/>
    <p:sldId id="422" r:id="rId35"/>
    <p:sldId id="423" r:id="rId36"/>
    <p:sldId id="407" r:id="rId37"/>
    <p:sldId id="424" r:id="rId38"/>
    <p:sldId id="425" r:id="rId39"/>
    <p:sldId id="408" r:id="rId40"/>
    <p:sldId id="426" r:id="rId41"/>
    <p:sldId id="427" r:id="rId42"/>
    <p:sldId id="603" r:id="rId43"/>
    <p:sldId id="595" r:id="rId44"/>
    <p:sldId id="604" r:id="rId45"/>
    <p:sldId id="428" r:id="rId46"/>
    <p:sldId id="409" r:id="rId47"/>
    <p:sldId id="597" r:id="rId48"/>
    <p:sldId id="598" r:id="rId49"/>
    <p:sldId id="410" r:id="rId50"/>
    <p:sldId id="430" r:id="rId51"/>
    <p:sldId id="661" r:id="rId52"/>
    <p:sldId id="411" r:id="rId53"/>
    <p:sldId id="599" r:id="rId54"/>
    <p:sldId id="600" r:id="rId55"/>
    <p:sldId id="412" r:id="rId56"/>
    <p:sldId id="601" r:id="rId57"/>
    <p:sldId id="602" r:id="rId58"/>
    <p:sldId id="413" r:id="rId59"/>
    <p:sldId id="414" r:id="rId60"/>
    <p:sldId id="605" r:id="rId61"/>
    <p:sldId id="606" r:id="rId62"/>
    <p:sldId id="415" r:id="rId63"/>
    <p:sldId id="608" r:id="rId64"/>
    <p:sldId id="607" r:id="rId65"/>
    <p:sldId id="622" r:id="rId66"/>
    <p:sldId id="416" r:id="rId67"/>
    <p:sldId id="417" r:id="rId68"/>
    <p:sldId id="418" r:id="rId69"/>
    <p:sldId id="419" r:id="rId70"/>
    <p:sldId id="624" r:id="rId71"/>
    <p:sldId id="420" r:id="rId72"/>
    <p:sldId id="610" r:id="rId73"/>
    <p:sldId id="609" r:id="rId74"/>
    <p:sldId id="611" r:id="rId75"/>
    <p:sldId id="612" r:id="rId76"/>
    <p:sldId id="613" r:id="rId77"/>
    <p:sldId id="614" r:id="rId78"/>
    <p:sldId id="623" r:id="rId79"/>
    <p:sldId id="421" r:id="rId80"/>
    <p:sldId id="631" r:id="rId81"/>
    <p:sldId id="633" r:id="rId82"/>
    <p:sldId id="634" r:id="rId83"/>
    <p:sldId id="663" r:id="rId84"/>
    <p:sldId id="664" r:id="rId85"/>
    <p:sldId id="639" r:id="rId86"/>
    <p:sldId id="640" r:id="rId87"/>
    <p:sldId id="665" r:id="rId88"/>
    <p:sldId id="666" r:id="rId89"/>
    <p:sldId id="667" r:id="rId90"/>
    <p:sldId id="668" r:id="rId91"/>
    <p:sldId id="669" r:id="rId92"/>
    <p:sldId id="642" r:id="rId93"/>
    <p:sldId id="643" r:id="rId94"/>
    <p:sldId id="670" r:id="rId95"/>
    <p:sldId id="671" r:id="rId96"/>
    <p:sldId id="644" r:id="rId97"/>
    <p:sldId id="645" r:id="rId98"/>
    <p:sldId id="646" r:id="rId99"/>
    <p:sldId id="647" r:id="rId100"/>
    <p:sldId id="648" r:id="rId101"/>
    <p:sldId id="649" r:id="rId102"/>
    <p:sldId id="650" r:id="rId103"/>
    <p:sldId id="651" r:id="rId104"/>
    <p:sldId id="672" r:id="rId105"/>
    <p:sldId id="652" r:id="rId106"/>
    <p:sldId id="653" r:id="rId107"/>
    <p:sldId id="654" r:id="rId108"/>
    <p:sldId id="655" r:id="rId109"/>
    <p:sldId id="656" r:id="rId110"/>
    <p:sldId id="657" r:id="rId111"/>
    <p:sldId id="659" r:id="rId112"/>
    <p:sldId id="660" r:id="rId113"/>
    <p:sldId id="487" r:id="rId114"/>
    <p:sldId id="627" r:id="rId115"/>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7" autoAdjust="0"/>
    <p:restoredTop sz="86400" autoAdjust="0"/>
  </p:normalViewPr>
  <p:slideViewPr>
    <p:cSldViewPr snapToObjects="1">
      <p:cViewPr varScale="1">
        <p:scale>
          <a:sx n="59" d="100"/>
          <a:sy n="59" d="100"/>
        </p:scale>
        <p:origin x="-2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image" Target="../media/image46.png"/><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8" Type="http://schemas.openxmlformats.org/officeDocument/2006/relationships/hyperlink" Target="mk:@MSITStore:C:\Dl\ADSK\Revit\RS%202008%20Beta1\Revit%202008%20SDK\RevitAPI%202008.chm::/Autodesk.Revit.Enums.TagOrientation.html" TargetMode="External"/><Relationship Id="rId3" Type="http://schemas.openxmlformats.org/officeDocument/2006/relationships/hyperlink" Target="mk:@MSITStore:C:\Dl\ADSK\Revit\RS%202008%20Beta1\Revit%202008%20SDK\RevitAPI%202008.chm::/Autodesk.Revit.Elements.IndependentTag.html" TargetMode="External"/><Relationship Id="rId7" Type="http://schemas.openxmlformats.org/officeDocument/2006/relationships/hyperlink" Target="mk:@MSITStore:C:\Dl\ADSK\Revit\RS%202008%20Beta1\Revit%202008%20SDK\RevitAPI%202008.chm::/Autodesk.Revit.Enums.TagMode.html"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BooleanClassTopic.asp" TargetMode="External"/><Relationship Id="rId5" Type="http://schemas.openxmlformats.org/officeDocument/2006/relationships/hyperlink" Target="mk:@MSITStore:C:\Dl\ADSK\Revit\RS%202008%20Beta1\Revit%202008%20SDK\RevitAPI%202008.chm::/Autodesk.Revit.Element.html" TargetMode="External"/><Relationship Id="rId4" Type="http://schemas.openxmlformats.org/officeDocument/2006/relationships/hyperlink" Target="mk:@MSITStore:C:\Dl\ADSK\Revit\RS%202008%20Beta1\Revit%202008%20SDK\RevitAPI%202008.chm::/Autodesk.Revit.Elements.View.html" TargetMode="External"/><Relationship Id="rId9" Type="http://schemas.openxmlformats.org/officeDocument/2006/relationships/hyperlink" Target="mk:@MSITStore:C:\Dl\ADSK\Revit\RS%202008%20Beta1\Revit%202008%20SDK\RevitAPI%202008.chm::/Autodesk.Revit.Geometry.XYZ.html" TargetMode="External"/></Relationships>
</file>

<file path=ppt/notesSlides/_rels/notesSlide103.xml.rels><?xml version="1.0" encoding="UTF-8" standalone="yes"?>
<Relationships xmlns="http://schemas.openxmlformats.org/package/2006/relationships"><Relationship Id="rId8" Type="http://schemas.openxmlformats.org/officeDocument/2006/relationships/hyperlink" Target="http://msdn.microsoft.com/library/default.asp?url=/library/en-us/cpref/html/frlrfSystemStringClassTopic.asp" TargetMode="External"/><Relationship Id="rId3" Type="http://schemas.openxmlformats.org/officeDocument/2006/relationships/hyperlink" Target="mk:@MSITStore:C:\Dl\ADSK\Revit\RS%202008%20Beta1\Revit%202008%20SDK\RevitAPI%202008.chm::/Autodesk.Revit.Elements.TextNote.html" TargetMode="External"/><Relationship Id="rId7" Type="http://schemas.openxmlformats.org/officeDocument/2006/relationships/hyperlink" Target="mk:@MSITStore:C:\Dl\ADSK\Revit\RS%202008%20Beta1\Revit%202008%20SDK\RevitAPI%202008.chm::/Autodesk.Revit.Enums.TextAlignFlags.html"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DoubleClassTopic.asp" TargetMode="External"/><Relationship Id="rId5" Type="http://schemas.openxmlformats.org/officeDocument/2006/relationships/hyperlink" Target="mk:@MSITStore:C:\Dl\ADSK\Revit\RS%202008%20Beta1\Revit%202008%20SDK\RevitAPI%202008.chm::/Autodesk.Revit.Geometry.XYZ.html" TargetMode="External"/><Relationship Id="rId4" Type="http://schemas.openxmlformats.org/officeDocument/2006/relationships/hyperlink" Target="mk:@MSITStore:C:\Dl\ADSK\Revit\RS%202008%20Beta1\Revit%202008%20SDK\RevitAPI%202008.chm::/Autodesk.Revit.Elements.View.html"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r>
              <a:rPr lang="en-GB"/>
              <a:t>Welcome, ladies and gentlemen</a:t>
            </a:r>
            <a:r>
              <a:rPr lang="en-GB" smtClean="0"/>
              <a:t>. We </a:t>
            </a:r>
            <a:r>
              <a:rPr lang="en-GB"/>
              <a:t>are virtually gathered here today to discuss the Revit Structure 2008 API</a:t>
            </a:r>
            <a:r>
              <a:rPr lang="en-GB" smtClean="0"/>
              <a:t>. First</a:t>
            </a:r>
            <a:r>
              <a:rPr lang="en-GB"/>
              <a:t>, let me </a:t>
            </a:r>
            <a:r>
              <a:rPr lang="en-GB" smtClean="0"/>
              <a:t>say a few words about livemeeting and the conference</a:t>
            </a:r>
            <a:r>
              <a:rPr lang="en-GB" baseline="0" smtClean="0"/>
              <a:t> call features, and </a:t>
            </a:r>
            <a:r>
              <a:rPr lang="en-GB" smtClean="0"/>
              <a:t>present </a:t>
            </a:r>
            <a:r>
              <a:rPr lang="en-GB"/>
              <a:t>myself.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12</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smtClean="0"/>
              <a:t>Currently, the </a:t>
            </a:r>
            <a:r>
              <a:rPr lang="fr-FR" dirty="0" err="1" smtClean="0"/>
              <a:t>analysis</a:t>
            </a:r>
            <a:r>
              <a:rPr lang="fr-FR" smtClean="0"/>
              <a:t> of a building involves a lot of manual data transfer with accompanying loss of information and additional cost. The aim of Revit and its building information model and Revit Structure and its linked </a:t>
            </a:r>
            <a:r>
              <a:rPr lang="en-US" smtClean="0"/>
              <a:t>physical</a:t>
            </a:r>
            <a:r>
              <a:rPr lang="fr-FR" smtClean="0"/>
              <a:t> and analytical model is to preserve more information, support communication between all parties involved, and reduce cost.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107</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108</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109</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smtClean="0"/>
              <a:t>The NewTag method signature and its parameters:</a:t>
            </a:r>
          </a:p>
          <a:p>
            <a:pPr eaLnBrk="1" hangingPunct="1"/>
            <a:endParaRPr lang="en-US" altLang="zh-CN" smtClean="0"/>
          </a:p>
          <a:p>
            <a:pPr eaLnBrk="1" hangingPunct="1"/>
            <a:r>
              <a:rPr lang="en-US" altLang="zh-CN" smtClean="0"/>
              <a:t>public </a:t>
            </a:r>
            <a:r>
              <a:rPr lang="en-US" altLang="zh-CN" smtClean="0">
                <a:hlinkClick r:id="rId3"/>
              </a:rPr>
              <a:t>IndependentTag</a:t>
            </a:r>
            <a:r>
              <a:rPr lang="en-US" altLang="zh-CN" smtClean="0"/>
              <a:t> NewTag(</a:t>
            </a:r>
            <a:br>
              <a:rPr lang="en-US" altLang="zh-CN" smtClean="0"/>
            </a:br>
            <a:r>
              <a:rPr lang="en-US" altLang="zh-CN" smtClean="0"/>
              <a:t>   </a:t>
            </a:r>
            <a:r>
              <a:rPr lang="en-US" altLang="zh-CN" smtClean="0">
                <a:hlinkClick r:id="rId4"/>
              </a:rPr>
              <a:t>View</a:t>
            </a:r>
            <a:r>
              <a:rPr lang="en-US" altLang="zh-CN" smtClean="0"/>
              <a:t> </a:t>
            </a:r>
            <a:r>
              <a:rPr lang="en-US" altLang="zh-CN" i="1" smtClean="0"/>
              <a:t>dbview</a:t>
            </a:r>
            <a:r>
              <a:rPr lang="en-US" altLang="zh-CN" smtClean="0"/>
              <a:t>,</a:t>
            </a:r>
            <a:br>
              <a:rPr lang="en-US" altLang="zh-CN" smtClean="0"/>
            </a:br>
            <a:r>
              <a:rPr lang="en-US" altLang="zh-CN" smtClean="0"/>
              <a:t>   </a:t>
            </a:r>
            <a:r>
              <a:rPr lang="en-US" altLang="zh-CN" smtClean="0">
                <a:hlinkClick r:id="rId5"/>
              </a:rPr>
              <a:t>Element</a:t>
            </a:r>
            <a:r>
              <a:rPr lang="en-US" altLang="zh-CN" smtClean="0"/>
              <a:t> </a:t>
            </a:r>
            <a:r>
              <a:rPr lang="en-US" altLang="zh-CN" i="1" smtClean="0"/>
              <a:t>objelem</a:t>
            </a:r>
            <a:r>
              <a:rPr lang="en-US" altLang="zh-CN" smtClean="0"/>
              <a:t>,</a:t>
            </a:r>
            <a:br>
              <a:rPr lang="en-US" altLang="zh-CN" smtClean="0"/>
            </a:br>
            <a:r>
              <a:rPr lang="en-US" altLang="zh-CN" smtClean="0"/>
              <a:t>   </a:t>
            </a:r>
            <a:r>
              <a:rPr lang="en-US" altLang="zh-CN" smtClean="0">
                <a:hlinkClick r:id="rId6"/>
              </a:rPr>
              <a:t>bool</a:t>
            </a:r>
            <a:r>
              <a:rPr lang="en-US" altLang="zh-CN" smtClean="0"/>
              <a:t> </a:t>
            </a:r>
            <a:r>
              <a:rPr lang="en-US" altLang="zh-CN" i="1" smtClean="0"/>
              <a:t>leader</a:t>
            </a:r>
            <a:r>
              <a:rPr lang="en-US" altLang="zh-CN" smtClean="0"/>
              <a:t>,</a:t>
            </a:r>
            <a:br>
              <a:rPr lang="en-US" altLang="zh-CN" smtClean="0"/>
            </a:br>
            <a:r>
              <a:rPr lang="en-US" altLang="zh-CN" smtClean="0"/>
              <a:t>   </a:t>
            </a:r>
            <a:r>
              <a:rPr lang="en-US" altLang="zh-CN" smtClean="0">
                <a:hlinkClick r:id="rId7"/>
              </a:rPr>
              <a:t>TagMode</a:t>
            </a:r>
            <a:r>
              <a:rPr lang="en-US" altLang="zh-CN" smtClean="0"/>
              <a:t> </a:t>
            </a:r>
            <a:r>
              <a:rPr lang="en-US" altLang="zh-CN" i="1" smtClean="0"/>
              <a:t>tagmode</a:t>
            </a:r>
            <a:r>
              <a:rPr lang="en-US" altLang="zh-CN" smtClean="0"/>
              <a:t>,</a:t>
            </a:r>
            <a:br>
              <a:rPr lang="en-US" altLang="zh-CN" smtClean="0"/>
            </a:br>
            <a:r>
              <a:rPr lang="en-US" altLang="zh-CN" smtClean="0"/>
              <a:t>   </a:t>
            </a:r>
            <a:r>
              <a:rPr lang="en-US" altLang="zh-CN" smtClean="0">
                <a:hlinkClick r:id="rId8"/>
              </a:rPr>
              <a:t>TagOrientation</a:t>
            </a:r>
            <a:r>
              <a:rPr lang="en-US" altLang="zh-CN" smtClean="0"/>
              <a:t> </a:t>
            </a:r>
            <a:r>
              <a:rPr lang="en-US" altLang="zh-CN" i="1" smtClean="0"/>
              <a:t>tagorientation</a:t>
            </a:r>
            <a:r>
              <a:rPr lang="en-US" altLang="zh-CN" smtClean="0"/>
              <a:t>,</a:t>
            </a:r>
            <a:br>
              <a:rPr lang="en-US" altLang="zh-CN" smtClean="0"/>
            </a:br>
            <a:r>
              <a:rPr lang="en-US" altLang="zh-CN" smtClean="0"/>
              <a:t>   </a:t>
            </a:r>
            <a:r>
              <a:rPr lang="en-US" altLang="zh-CN" smtClean="0">
                <a:hlinkClick r:id="rId9"/>
              </a:rPr>
              <a:t>XYZ</a:t>
            </a:r>
            <a:r>
              <a:rPr lang="en-US" altLang="zh-CN" smtClean="0"/>
              <a:t> </a:t>
            </a:r>
            <a:r>
              <a:rPr lang="en-US" altLang="zh-CN" i="1" smtClean="0"/>
              <a:t>pnt</a:t>
            </a:r>
            <a:r>
              <a:rPr lang="en-US" altLang="zh-CN" smtClean="0"/>
              <a:t/>
            </a:r>
            <a:br>
              <a:rPr lang="en-US" altLang="zh-CN" smtClean="0"/>
            </a:br>
            <a:r>
              <a:rPr lang="en-US" altLang="zh-CN" smtClean="0"/>
              <a:t>);</a:t>
            </a:r>
            <a:endParaRPr lang="en-US" altLang="zh-CN" b="1" smtClean="0"/>
          </a:p>
          <a:p>
            <a:pPr eaLnBrk="1" hangingPunct="1"/>
            <a:r>
              <a:rPr lang="en-US" altLang="zh-CN" b="1" smtClean="0"/>
              <a:t>Parameters</a:t>
            </a:r>
          </a:p>
          <a:p>
            <a:pPr eaLnBrk="1" hangingPunct="1"/>
            <a:r>
              <a:rPr lang="en-US" altLang="zh-CN" i="1" smtClean="0"/>
              <a:t>dbview</a:t>
            </a:r>
            <a:r>
              <a:rPr lang="en-US" altLang="zh-CN" smtClean="0"/>
              <a:t> </a:t>
            </a:r>
          </a:p>
          <a:p>
            <a:pPr lvl="1" eaLnBrk="1" hangingPunct="1"/>
            <a:r>
              <a:rPr lang="en-US" altLang="zh-CN" smtClean="0"/>
              <a:t>The view in which the dimension is to be visible. </a:t>
            </a:r>
          </a:p>
          <a:p>
            <a:pPr eaLnBrk="1" hangingPunct="1"/>
            <a:r>
              <a:rPr lang="en-US" altLang="zh-CN" i="1" smtClean="0"/>
              <a:t>objelem</a:t>
            </a:r>
            <a:r>
              <a:rPr lang="en-US" altLang="zh-CN" smtClean="0"/>
              <a:t> </a:t>
            </a:r>
          </a:p>
          <a:p>
            <a:pPr lvl="1" eaLnBrk="1" hangingPunct="1"/>
            <a:r>
              <a:rPr lang="en-US" altLang="zh-CN" smtClean="0"/>
              <a:t>The host object of tag </a:t>
            </a:r>
          </a:p>
          <a:p>
            <a:pPr eaLnBrk="1" hangingPunct="1"/>
            <a:r>
              <a:rPr lang="en-US" altLang="zh-CN" i="1" smtClean="0"/>
              <a:t>leader</a:t>
            </a:r>
            <a:r>
              <a:rPr lang="en-US" altLang="zh-CN" smtClean="0"/>
              <a:t> </a:t>
            </a:r>
          </a:p>
          <a:p>
            <a:pPr lvl="1" eaLnBrk="1" hangingPunct="1"/>
            <a:r>
              <a:rPr lang="en-US" altLang="zh-CN" smtClean="0"/>
              <a:t>whether have leader </a:t>
            </a:r>
          </a:p>
          <a:p>
            <a:pPr eaLnBrk="1" hangingPunct="1"/>
            <a:r>
              <a:rPr lang="en-US" altLang="zh-CN" i="1" smtClean="0"/>
              <a:t>tagmode</a:t>
            </a:r>
            <a:r>
              <a:rPr lang="en-US" altLang="zh-CN" smtClean="0"/>
              <a:t> </a:t>
            </a:r>
          </a:p>
          <a:p>
            <a:pPr lvl="1" eaLnBrk="1" hangingPunct="1"/>
            <a:r>
              <a:rPr lang="en-US" altLang="zh-CN" smtClean="0"/>
              <a:t>the mode of tag. Add by Category, add by Multi-Category and add by material </a:t>
            </a:r>
          </a:p>
          <a:p>
            <a:pPr eaLnBrk="1" hangingPunct="1"/>
            <a:r>
              <a:rPr lang="en-US" altLang="zh-CN" i="1" smtClean="0"/>
              <a:t>tagorn</a:t>
            </a:r>
            <a:r>
              <a:rPr lang="en-US" altLang="zh-CN" smtClean="0"/>
              <a:t> </a:t>
            </a:r>
          </a:p>
          <a:p>
            <a:pPr lvl="1" eaLnBrk="1" hangingPunct="1"/>
            <a:r>
              <a:rPr lang="en-US" altLang="zh-CN" smtClean="0"/>
              <a:t>The Orientation of the Tag </a:t>
            </a:r>
          </a:p>
          <a:p>
            <a:pPr eaLnBrk="1" hangingPunct="1"/>
            <a:r>
              <a:rPr lang="en-US" altLang="zh-CN" i="1" smtClean="0"/>
              <a:t>pnt</a:t>
            </a:r>
            <a:r>
              <a:rPr lang="en-US" altLang="zh-CN" smtClean="0"/>
              <a:t> </a:t>
            </a:r>
          </a:p>
          <a:p>
            <a:pPr lvl="1" eaLnBrk="1" hangingPunct="1"/>
            <a:r>
              <a:rPr lang="en-US" altLang="zh-CN" smtClean="0"/>
              <a:t>The position of the Tag </a:t>
            </a:r>
          </a:p>
          <a:p>
            <a:pPr eaLnBrk="1" hangingPunct="1"/>
            <a:endParaRPr lang="en-US" altLang="zh-CN" smtClean="0"/>
          </a:p>
          <a:p>
            <a:pPr eaLnBrk="1" hangingPunct="1"/>
            <a:r>
              <a:rPr lang="en-US" altLang="zh-CN" smtClean="0"/>
              <a:t>I used category tag mode and horizontal tag orientation here.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110</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smtClean="0"/>
              <a:t>public </a:t>
            </a:r>
            <a:r>
              <a:rPr lang="en-US" smtClean="0">
                <a:hlinkClick r:id="rId3"/>
              </a:rPr>
              <a:t>TextNote</a:t>
            </a:r>
            <a:r>
              <a:rPr lang="en-US" smtClean="0"/>
              <a:t> NewTextNote(</a:t>
            </a:r>
            <a:br>
              <a:rPr lang="en-US" smtClean="0"/>
            </a:br>
            <a:r>
              <a:rPr lang="en-US" smtClean="0"/>
              <a:t>   </a:t>
            </a:r>
            <a:r>
              <a:rPr lang="en-US" smtClean="0">
                <a:hlinkClick r:id="rId4"/>
              </a:rPr>
              <a:t>View</a:t>
            </a:r>
            <a:r>
              <a:rPr lang="en-US" smtClean="0"/>
              <a:t> </a:t>
            </a:r>
            <a:r>
              <a:rPr lang="en-US" i="1" smtClean="0"/>
              <a:t>pView</a:t>
            </a:r>
            <a:r>
              <a:rPr lang="en-US" smtClean="0"/>
              <a:t>,</a:t>
            </a:r>
            <a:br>
              <a:rPr lang="en-US" smtClean="0"/>
            </a:br>
            <a:r>
              <a:rPr lang="en-US" smtClean="0"/>
              <a:t>   </a:t>
            </a:r>
            <a:r>
              <a:rPr lang="en-US" smtClean="0">
                <a:hlinkClick r:id="rId5"/>
              </a:rPr>
              <a:t>XYZ</a:t>
            </a:r>
            <a:r>
              <a:rPr lang="en-US" smtClean="0"/>
              <a:t> </a:t>
            </a:r>
            <a:r>
              <a:rPr lang="en-US" i="1" smtClean="0"/>
              <a:t>origin</a:t>
            </a:r>
            <a:r>
              <a:rPr lang="en-US" smtClean="0"/>
              <a:t>,</a:t>
            </a:r>
            <a:br>
              <a:rPr lang="en-US" smtClean="0"/>
            </a:br>
            <a:r>
              <a:rPr lang="en-US" smtClean="0"/>
              <a:t>   </a:t>
            </a:r>
            <a:r>
              <a:rPr lang="en-US" smtClean="0">
                <a:hlinkClick r:id="rId5"/>
              </a:rPr>
              <a:t>XYZ</a:t>
            </a:r>
            <a:r>
              <a:rPr lang="en-US" smtClean="0"/>
              <a:t> </a:t>
            </a:r>
            <a:r>
              <a:rPr lang="en-US" i="1" smtClean="0"/>
              <a:t>baseVec</a:t>
            </a:r>
            <a:r>
              <a:rPr lang="en-US" smtClean="0"/>
              <a:t>,</a:t>
            </a:r>
            <a:br>
              <a:rPr lang="en-US" smtClean="0"/>
            </a:br>
            <a:r>
              <a:rPr lang="en-US" smtClean="0"/>
              <a:t>   </a:t>
            </a:r>
            <a:r>
              <a:rPr lang="en-US" smtClean="0">
                <a:hlinkClick r:id="rId5"/>
              </a:rPr>
              <a:t>XYZ</a:t>
            </a:r>
            <a:r>
              <a:rPr lang="en-US" smtClean="0"/>
              <a:t> </a:t>
            </a:r>
            <a:r>
              <a:rPr lang="en-US" i="1" smtClean="0"/>
              <a:t>upVec</a:t>
            </a:r>
            <a:r>
              <a:rPr lang="en-US" smtClean="0"/>
              <a:t>,</a:t>
            </a:r>
            <a:br>
              <a:rPr lang="en-US" smtClean="0"/>
            </a:br>
            <a:r>
              <a:rPr lang="en-US" smtClean="0"/>
              <a:t>   </a:t>
            </a:r>
            <a:r>
              <a:rPr lang="en-US" smtClean="0">
                <a:hlinkClick r:id="rId6"/>
              </a:rPr>
              <a:t>double</a:t>
            </a:r>
            <a:r>
              <a:rPr lang="en-US" smtClean="0"/>
              <a:t> </a:t>
            </a:r>
            <a:r>
              <a:rPr lang="en-US" i="1" smtClean="0"/>
              <a:t>textSize</a:t>
            </a:r>
            <a:r>
              <a:rPr lang="en-US" smtClean="0"/>
              <a:t>,</a:t>
            </a:r>
            <a:br>
              <a:rPr lang="en-US" smtClean="0"/>
            </a:br>
            <a:r>
              <a:rPr lang="en-US" smtClean="0"/>
              <a:t>   </a:t>
            </a:r>
            <a:r>
              <a:rPr lang="en-US" smtClean="0">
                <a:hlinkClick r:id="rId6"/>
              </a:rPr>
              <a:t>double</a:t>
            </a:r>
            <a:r>
              <a:rPr lang="en-US" smtClean="0"/>
              <a:t> </a:t>
            </a:r>
            <a:r>
              <a:rPr lang="en-US" i="1" smtClean="0"/>
              <a:t>lineWidth</a:t>
            </a:r>
            <a:r>
              <a:rPr lang="en-US" smtClean="0"/>
              <a:t>,</a:t>
            </a:r>
            <a:br>
              <a:rPr lang="en-US" smtClean="0"/>
            </a:br>
            <a:r>
              <a:rPr lang="en-US" smtClean="0"/>
              <a:t>   </a:t>
            </a:r>
            <a:r>
              <a:rPr lang="en-US" smtClean="0">
                <a:hlinkClick r:id="rId7"/>
              </a:rPr>
              <a:t>TextAlignFlags</a:t>
            </a:r>
            <a:r>
              <a:rPr lang="en-US" smtClean="0"/>
              <a:t> </a:t>
            </a:r>
            <a:r>
              <a:rPr lang="en-US" i="1" smtClean="0"/>
              <a:t>textAlign</a:t>
            </a:r>
            <a:r>
              <a:rPr lang="en-US" smtClean="0"/>
              <a:t>,</a:t>
            </a:r>
            <a:br>
              <a:rPr lang="en-US" smtClean="0"/>
            </a:br>
            <a:r>
              <a:rPr lang="en-US" smtClean="0"/>
              <a:t>   </a:t>
            </a:r>
            <a:r>
              <a:rPr lang="en-US" smtClean="0">
                <a:hlinkClick r:id="rId8"/>
              </a:rPr>
              <a:t>string</a:t>
            </a:r>
            <a:r>
              <a:rPr lang="en-US" smtClean="0"/>
              <a:t> </a:t>
            </a:r>
            <a:r>
              <a:rPr lang="en-US" i="1" smtClean="0"/>
              <a:t>strText</a:t>
            </a:r>
            <a:r>
              <a:rPr lang="en-US" smtClean="0"/>
              <a:t/>
            </a:r>
            <a:br>
              <a:rPr lang="en-US" smtClean="0"/>
            </a:br>
            <a:r>
              <a:rPr lang="en-US" smtClean="0"/>
              <a:t>);</a:t>
            </a:r>
            <a:endParaRPr lang="en-US" b="1" smtClean="0"/>
          </a:p>
          <a:p>
            <a:pPr eaLnBrk="1" hangingPunct="1"/>
            <a:r>
              <a:rPr lang="en-US" b="1" smtClean="0"/>
              <a:t>Parameters</a:t>
            </a:r>
          </a:p>
          <a:p>
            <a:pPr eaLnBrk="1" hangingPunct="1"/>
            <a:r>
              <a:rPr lang="en-US" i="1" smtClean="0"/>
              <a:t>pView</a:t>
            </a:r>
            <a:r>
              <a:rPr lang="en-US" smtClean="0"/>
              <a:t> </a:t>
            </a:r>
          </a:p>
          <a:p>
            <a:pPr lvl="1" eaLnBrk="1" hangingPunct="1"/>
            <a:r>
              <a:rPr lang="en-US" smtClean="0"/>
              <a:t>Current DBView </a:t>
            </a:r>
          </a:p>
          <a:p>
            <a:pPr eaLnBrk="1" hangingPunct="1"/>
            <a:r>
              <a:rPr lang="en-US" i="1" smtClean="0"/>
              <a:t>origin</a:t>
            </a:r>
            <a:r>
              <a:rPr lang="en-US" smtClean="0"/>
              <a:t> </a:t>
            </a:r>
          </a:p>
          <a:p>
            <a:pPr lvl="1" eaLnBrk="1" hangingPunct="1"/>
            <a:r>
              <a:rPr lang="en-US" smtClean="0"/>
              <a:t>origin of the TextNote </a:t>
            </a:r>
          </a:p>
          <a:p>
            <a:pPr eaLnBrk="1" hangingPunct="1"/>
            <a:r>
              <a:rPr lang="en-US" i="1" smtClean="0"/>
              <a:t>baseVec</a:t>
            </a:r>
            <a:r>
              <a:rPr lang="en-US" smtClean="0"/>
              <a:t> </a:t>
            </a:r>
          </a:p>
          <a:p>
            <a:pPr lvl="1" eaLnBrk="1" hangingPunct="1"/>
            <a:r>
              <a:rPr lang="en-US" smtClean="0"/>
              <a:t>baseVec parameter of the TextNote. </a:t>
            </a:r>
          </a:p>
          <a:p>
            <a:pPr eaLnBrk="1" hangingPunct="1"/>
            <a:r>
              <a:rPr lang="en-US" i="1" smtClean="0"/>
              <a:t>upVec</a:t>
            </a:r>
            <a:r>
              <a:rPr lang="en-US" smtClean="0"/>
              <a:t> </a:t>
            </a:r>
          </a:p>
          <a:p>
            <a:pPr lvl="1" eaLnBrk="1" hangingPunct="1"/>
            <a:r>
              <a:rPr lang="en-US" smtClean="0"/>
              <a:t>upVec parameter of the TextNote. </a:t>
            </a:r>
          </a:p>
          <a:p>
            <a:pPr eaLnBrk="1" hangingPunct="1"/>
            <a:r>
              <a:rPr lang="en-US" i="1" smtClean="0"/>
              <a:t>textSize</a:t>
            </a:r>
            <a:r>
              <a:rPr lang="en-US" smtClean="0"/>
              <a:t> </a:t>
            </a:r>
          </a:p>
          <a:p>
            <a:pPr lvl="1" eaLnBrk="1" hangingPunct="1"/>
            <a:r>
              <a:rPr lang="en-US" smtClean="0"/>
              <a:t>text size. </a:t>
            </a:r>
          </a:p>
          <a:p>
            <a:pPr eaLnBrk="1" hangingPunct="1"/>
            <a:r>
              <a:rPr lang="en-US" i="1" smtClean="0"/>
              <a:t>lineWidth</a:t>
            </a:r>
            <a:r>
              <a:rPr lang="en-US" smtClean="0"/>
              <a:t> </a:t>
            </a:r>
          </a:p>
          <a:p>
            <a:pPr lvl="1" eaLnBrk="1" hangingPunct="1"/>
            <a:r>
              <a:rPr lang="en-US" smtClean="0"/>
              <a:t>line width of the out rectangle. </a:t>
            </a:r>
          </a:p>
          <a:p>
            <a:pPr eaLnBrk="1" hangingPunct="1"/>
            <a:r>
              <a:rPr lang="en-US" i="1" smtClean="0"/>
              <a:t>textAlign</a:t>
            </a:r>
            <a:r>
              <a:rPr lang="en-US" smtClean="0"/>
              <a:t> </a:t>
            </a:r>
          </a:p>
          <a:p>
            <a:pPr lvl="1" eaLnBrk="1" hangingPunct="1"/>
            <a:r>
              <a:rPr lang="en-US" smtClean="0"/>
              <a:t>align style. </a:t>
            </a:r>
          </a:p>
          <a:p>
            <a:pPr eaLnBrk="1" hangingPunct="1"/>
            <a:r>
              <a:rPr lang="en-US" i="1" smtClean="0"/>
              <a:t>strText</a:t>
            </a:r>
            <a:r>
              <a:rPr lang="en-US" smtClean="0"/>
              <a:t> </a:t>
            </a:r>
          </a:p>
          <a:p>
            <a:pPr lvl="1" eaLnBrk="1" hangingPunct="1"/>
            <a:r>
              <a:rPr lang="en-US" smtClean="0"/>
              <a:t>text. </a:t>
            </a:r>
          </a:p>
          <a:p>
            <a:pPr eaLnBrk="1" hangingPunct="1"/>
            <a:endParaRPr lang="en-US" smtClean="0"/>
          </a:p>
          <a:p>
            <a:pPr eaLnBrk="1" hangingPunct="1"/>
            <a:r>
              <a:rPr lang="en-US" smtClean="0"/>
              <a:t>TextNote is just text. The textSize parameter of the NewTextNote method is actually not used and can be ignored Tao says 'Our developer has confirmed that this param is no use at all for the internal behavior has been changed. The actual size value comes from Font (family type). So this param should be removed. Our developer will fix it.'</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111</a:t>
            </a:fld>
            <a:endParaRPr lang="en-US" smtClean="0"/>
          </a:p>
        </p:txBody>
      </p:sp>
      <p:sp>
        <p:nvSpPr>
          <p:cNvPr id="293891" name="Rectangle 2"/>
          <p:cNvSpPr>
            <a:spLocks noGrp="1" noRot="1" noChangeAspect="1" noChangeArrowheads="1" noTextEdit="1"/>
          </p:cNvSpPr>
          <p:nvPr>
            <p:ph type="sldImg"/>
          </p:nvPr>
        </p:nvSpPr>
        <p:spPr>
          <a:xfrm>
            <a:off x="1716088" y="692150"/>
            <a:ext cx="3597275" cy="2698750"/>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112</a:t>
            </a:fld>
            <a:endParaRPr lang="en-US" smtClean="0"/>
          </a:p>
        </p:txBody>
      </p:sp>
      <p:sp>
        <p:nvSpPr>
          <p:cNvPr id="293891" name="Rectangle 2"/>
          <p:cNvSpPr>
            <a:spLocks noGrp="1" noRot="1" noChangeAspect="1" noChangeArrowheads="1" noTextEdit="1"/>
          </p:cNvSpPr>
          <p:nvPr>
            <p:ph type="sldImg"/>
          </p:nvPr>
        </p:nvSpPr>
        <p:spPr>
          <a:xfrm>
            <a:off x="1716088" y="692150"/>
            <a:ext cx="3597275" cy="2698750"/>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113</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114</a:t>
            </a:fld>
            <a:endParaRPr lang="en-US" smtClean="0"/>
          </a:p>
        </p:txBody>
      </p:sp>
      <p:sp>
        <p:nvSpPr>
          <p:cNvPr id="295939" name="Rectangle 2"/>
          <p:cNvSpPr>
            <a:spLocks noGrp="1" noRot="1" noChangeAspect="1" noChangeArrowheads="1" noTextEdit="1"/>
          </p:cNvSpPr>
          <p:nvPr>
            <p:ph type="sldImg"/>
          </p:nvPr>
        </p:nvSpPr>
        <p:spPr>
          <a:xfrm>
            <a:off x="1716088" y="692150"/>
            <a:ext cx="3597275" cy="26987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13</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13</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endParaRPr lang="en-GB" sz="1200" kern="1200">
              <a:solidFill>
                <a:schemeClr val="tx1"/>
              </a:solidFill>
              <a:latin typeface="Arial"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14</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14</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focus that we have for RST is on the design part only where we do modeling for drawings and analysis. We do not do analysis.</a:t>
            </a: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15</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16</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smtClean="0">
                <a:solidFill>
                  <a:schemeClr val="tx1"/>
                </a:solidFill>
                <a:latin typeface="Arial" charset="0"/>
                <a:ea typeface="+mn-ea"/>
                <a:cs typeface="+mn-cs"/>
              </a:rPr>
              <a:t>Details which are designed based on the analysis results.</a:t>
            </a:r>
            <a:endParaRPr lang="en-GB" sz="1200" kern="1200">
              <a:solidFill>
                <a:schemeClr val="tx1"/>
              </a:solidFill>
              <a:latin typeface="Arial"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17</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17</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smtClean="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smtClean="0">
                <a:solidFill>
                  <a:schemeClr val="tx1"/>
                </a:solidFill>
                <a:latin typeface="Arial" charset="0"/>
                <a:ea typeface="+mn-ea"/>
                <a:cs typeface="+mn-cs"/>
              </a:rPr>
              <a:t>Coordination</a:t>
            </a:r>
          </a:p>
          <a:p>
            <a:pPr marL="180000" indent="-180000">
              <a:buFont typeface="Arial" pitchFamily="34" charset="0"/>
              <a:buChar char="•"/>
            </a:pPr>
            <a:r>
              <a:rPr lang="en-GB" sz="1200" kern="1200" smtClean="0">
                <a:solidFill>
                  <a:schemeClr val="tx1"/>
                </a:solidFill>
                <a:latin typeface="Arial" charset="0"/>
                <a:ea typeface="+mn-ea"/>
                <a:cs typeface="+mn-cs"/>
              </a:rPr>
              <a:t>Calculations</a:t>
            </a:r>
          </a:p>
          <a:p>
            <a:pPr marL="180000" indent="-180000">
              <a:buFont typeface="Arial" pitchFamily="34" charset="0"/>
              <a:buChar char="•"/>
            </a:pPr>
            <a:r>
              <a:rPr lang="en-GB" sz="1200" kern="1200" smtClean="0">
                <a:solidFill>
                  <a:schemeClr val="tx1"/>
                </a:solidFill>
                <a:latin typeface="Arial" charset="0"/>
                <a:ea typeface="+mn-ea"/>
                <a:cs typeface="+mn-cs"/>
              </a:rPr>
              <a:t>Construction Documents</a:t>
            </a:r>
          </a:p>
          <a:p>
            <a:pPr marL="180000" indent="-180000">
              <a:buFont typeface="Arial" pitchFamily="34" charset="0"/>
              <a:buChar char="•"/>
            </a:pPr>
            <a:r>
              <a:rPr lang="en-GB" sz="1200" kern="1200" smtClean="0">
                <a:solidFill>
                  <a:schemeClr val="tx1"/>
                </a:solidFill>
                <a:latin typeface="Arial" charset="0"/>
                <a:ea typeface="+mn-ea"/>
                <a:cs typeface="+mn-cs"/>
              </a:rPr>
              <a:t>Construction</a:t>
            </a:r>
          </a:p>
          <a:p>
            <a:r>
              <a:rPr lang="en-GB" sz="1200" kern="1200" smtClean="0">
                <a:solidFill>
                  <a:schemeClr val="tx1"/>
                </a:solidFill>
                <a:latin typeface="Arial" charset="0"/>
                <a:ea typeface="+mn-ea"/>
                <a:cs typeface="+mn-cs"/>
              </a:rPr>
              <a:t>Developers and ADN partners can develop applications for each of the four Cs:</a:t>
            </a:r>
          </a:p>
          <a:p>
            <a:r>
              <a:rPr lang="en-US" smtClean="0"/>
              <a:t>- Coordination with other disciplines</a:t>
            </a:r>
          </a:p>
          <a:p>
            <a:pPr lvl="1" eaLnBrk="1" hangingPunct="1">
              <a:buFontTx/>
              <a:buChar char="-"/>
            </a:pPr>
            <a:r>
              <a:rPr lang="en-US" smtClean="0"/>
              <a:t>Using the rich information in RST and process it against other disciplines</a:t>
            </a:r>
          </a:p>
          <a:p>
            <a:pPr eaLnBrk="1" hangingPunct="1">
              <a:buFontTx/>
              <a:buChar char="-"/>
            </a:pPr>
            <a:r>
              <a:rPr lang="en-US" smtClean="0"/>
              <a:t> Calculations or Analysis</a:t>
            </a:r>
          </a:p>
          <a:p>
            <a:pPr lvl="1" eaLnBrk="1" hangingPunct="1">
              <a:buFontTx/>
              <a:buChar char="-"/>
            </a:pPr>
            <a:r>
              <a:rPr lang="en-US" smtClean="0"/>
              <a:t>Link analysis and design applications</a:t>
            </a:r>
          </a:p>
          <a:p>
            <a:pPr eaLnBrk="1" hangingPunct="1">
              <a:buFontTx/>
              <a:buChar char="-"/>
            </a:pPr>
            <a:r>
              <a:rPr lang="en-US" smtClean="0"/>
              <a:t> Construction documentations</a:t>
            </a:r>
          </a:p>
          <a:p>
            <a:pPr lvl="1" eaLnBrk="1" hangingPunct="1">
              <a:buFontTx/>
              <a:buChar char="-"/>
            </a:pPr>
            <a:r>
              <a:rPr lang="en-US" smtClean="0"/>
              <a:t>Focus on local standards</a:t>
            </a:r>
          </a:p>
          <a:p>
            <a:pPr lvl="1" eaLnBrk="1" hangingPunct="1">
              <a:buFontTx/>
              <a:buChar char="-"/>
            </a:pPr>
            <a:r>
              <a:rPr lang="en-US" smtClean="0"/>
              <a:t>Automation</a:t>
            </a:r>
          </a:p>
          <a:p>
            <a:pPr eaLnBrk="1" hangingPunct="1">
              <a:buFontTx/>
              <a:buChar char="-"/>
            </a:pPr>
            <a:r>
              <a:rPr lang="en-US" smtClean="0"/>
              <a:t> Construction</a:t>
            </a:r>
          </a:p>
          <a:p>
            <a:pPr lvl="1" eaLnBrk="1" hangingPunct="1">
              <a:buFontTx/>
              <a:buChar char="-"/>
            </a:pPr>
            <a:r>
              <a:rPr lang="en-US" smtClean="0"/>
              <a:t>Use the information downstream for fabrication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18</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smtClean="0"/>
              <a:t>As the API is becoming more and more robust, there are many areas of opportunity to port existing applications to RST or to develop new ones.</a:t>
            </a:r>
          </a:p>
          <a:p>
            <a:pPr eaLnBrk="1" hangingPunct="1"/>
            <a:r>
              <a:rPr lang="en-US" smtClean="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smtClean="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18</a:t>
            </a:fld>
            <a:endParaRPr lang="en-US" sz="1200">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19</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smtClean="0"/>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19</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20</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smtClean="0"/>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21</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smtClean="0"/>
              <a:t>Some functionality has also been removed.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8EB8225A-156A-4DDB-91B7-8F76FF175B1F}" type="slidenum">
              <a:rPr lang="en-US" smtClean="0"/>
              <a:pPr/>
              <a:t>2</a:t>
            </a:fld>
            <a:endParaRPr lang="en-US" dirty="0" smtClean="0"/>
          </a:p>
        </p:txBody>
      </p:sp>
      <p:sp>
        <p:nvSpPr>
          <p:cNvPr id="152579" name="Rectangle 2"/>
          <p:cNvSpPr>
            <a:spLocks noGrp="1" noRot="1" noChangeAspect="1" noChangeArrowheads="1" noTextEdit="1"/>
          </p:cNvSpPr>
          <p:nvPr>
            <p:ph type="sldImg"/>
          </p:nvPr>
        </p:nvSpPr>
        <p:spPr>
          <a:xfrm>
            <a:off x="1162050" y="692150"/>
            <a:ext cx="4610100" cy="3457575"/>
          </a:xfrm>
          <a:ln/>
        </p:spPr>
      </p:sp>
      <p:sp>
        <p:nvSpPr>
          <p:cNvPr id="152580" name="Rectangle 3"/>
          <p:cNvSpPr>
            <a:spLocks noGrp="1" noChangeArrowheads="1"/>
          </p:cNvSpPr>
          <p:nvPr>
            <p:ph type="body" idx="1"/>
          </p:nvPr>
        </p:nvSpPr>
        <p:spPr>
          <a:xfrm>
            <a:off x="923925" y="4379914"/>
            <a:ext cx="5086350" cy="4148137"/>
          </a:xfrm>
          <a:noFill/>
          <a:ln/>
        </p:spPr>
        <p:txBody>
          <a:bodyPr/>
          <a:lstStyle/>
          <a:p>
            <a:pPr eaLnBrk="1" hangingPunct="1"/>
            <a:r>
              <a:rPr lang="en-US" altLang="ja-JP" dirty="0" smtClean="0"/>
              <a:t>This conference is muted, so you cannot hear anybody else than me talking, and cannot provide feedback through the phone conference. We will unmute it and open it up for general discussion and questions and answers at the end. Meanwhile, written questions can be entered in the live meeting console and will be answered in real-time during the presentation by my colleagues. Thank you very much for that support! Since I will be switching back and forth between these slides and live demonstrations in Revit and Visual Studio, I will set my computer to low resolution and full screen mode to reduce bandwidth and speed up the display. This means I will not see the live meeting console and the feedback panel. My colleagues will be monitoring the livemeeting console and also answering questions online. We will post the materials from this presentation together with the audio recording.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22</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smtClean="0">
                <a:solidFill>
                  <a:schemeClr val="tx1"/>
                </a:solidFill>
                <a:latin typeface="Arial" charset="0"/>
                <a:ea typeface="+mn-ea"/>
                <a:cs typeface="+mn-cs"/>
              </a:rPr>
              <a:t>Some examples show the discrepancies between the analytical and physical models.</a:t>
            </a:r>
          </a:p>
          <a:p>
            <a:r>
              <a:rPr lang="en-GB" sz="1200" kern="120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smtClean="0">
                <a:solidFill>
                  <a:schemeClr val="tx1"/>
                </a:solidFill>
                <a:latin typeface="Arial" charset="0"/>
                <a:ea typeface="+mn-ea"/>
                <a:cs typeface="+mn-cs"/>
              </a:rPr>
              <a:t>Finally, consider a situation where the physical model of the beam is curved and the analytical model is segmented.</a:t>
            </a:r>
          </a:p>
          <a:p>
            <a:r>
              <a:rPr lang="en-GB" sz="1200" kern="1200" smtClean="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smtClean="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22</a:t>
            </a:fld>
            <a:endParaRPr lang="en-US" sz="1200">
              <a:solidFill>
                <a:schemeClr val="tx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23</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smtClean="0"/>
              <a:t>In this presentation, we explain how to access all this information.</a:t>
            </a:r>
          </a:p>
          <a:p>
            <a:pPr eaLnBrk="1" hangingPunct="1"/>
            <a:endParaRPr lang="en-US" smtClean="0"/>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23</a:t>
            </a:fld>
            <a:endParaRPr lang="en-US" sz="1200">
              <a:solidFill>
                <a:schemeClr val="tx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24</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smtClean="0"/>
              <a:t>Revit Structure combines the physical model which drives the modeling and documentation process with the analytical model which drives the analysis process and export to third party analysis software. </a:t>
            </a:r>
          </a:p>
          <a:p>
            <a:pPr eaLnBrk="1" hangingPunct="1"/>
            <a:r>
              <a:rPr lang="en-US" smtClean="0"/>
              <a:t>The Revit Structure analytical model can be adjusted for analysis purposes while the physical model stays accurate for documentation.</a:t>
            </a:r>
            <a:endParaRPr lang="fr-F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25</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smtClean="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smtClean="0"/>
              <a:t>The cases are taken from AE_CD_RST2008/Analysis_workflows/Analysis_Workflows.pdf.</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26</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smtClean="0">
                <a:solidFill>
                  <a:schemeClr val="tx1"/>
                </a:solidFill>
                <a:latin typeface="Arial" charset="0"/>
                <a:ea typeface="+mn-ea"/>
                <a:cs typeface="+mn-cs"/>
              </a:rPr>
              <a:t>The example presented displays the following steps:</a:t>
            </a:r>
          </a:p>
          <a:p>
            <a:pPr marL="0" indent="0" eaLnBrk="1" hangingPunct="1"/>
            <a:r>
              <a:rPr lang="en-US"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mtClean="0"/>
              <a:t> In the analysis software we get the analytical model</a:t>
            </a:r>
          </a:p>
          <a:p>
            <a:pPr marL="228600" indent="-228600" eaLnBrk="1" hangingPunct="1">
              <a:buFontTx/>
              <a:buAutoNum type="arabicParenR"/>
            </a:pPr>
            <a:r>
              <a:rPr lang="en-US"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mtClean="0"/>
              <a:t> Changes can be add, delete, create, and move members and also add new properties to RST members</a:t>
            </a:r>
          </a:p>
          <a:p>
            <a:pPr marL="228600" indent="-228600" eaLnBrk="1" hangingPunct="1">
              <a:buFontTx/>
              <a:buAutoNum type="arabicParenR"/>
            </a:pPr>
            <a:r>
              <a:rPr lang="en-US" smtClean="0"/>
              <a:t> If we select a column and duplicate it, it will have the Y parameter that was defined in 3)</a:t>
            </a:r>
          </a:p>
          <a:p>
            <a:pPr marL="228600" indent="-228600" eaLnBrk="1" hangingPunct="1">
              <a:buFontTx/>
              <a:buAutoNum type="arabicParenR"/>
            </a:pPr>
            <a:r>
              <a:rPr lang="en-US" smtClean="0"/>
              <a:t> So the next time we round trip the data to the 3</a:t>
            </a:r>
            <a:r>
              <a:rPr lang="en-US" baseline="30000" smtClean="0"/>
              <a:t>rd</a:t>
            </a:r>
            <a:r>
              <a:rPr lang="en-US" smtClean="0"/>
              <a:t> party, we retrieve the Y parameter.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27</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smtClean="0"/>
              <a:t>Now we understand the structural workflow and its needs, we can start looking at the API features provided to address these needs.</a:t>
            </a:r>
          </a:p>
          <a:p>
            <a:pPr eaLnBrk="1" hangingPunct="1"/>
            <a:r>
              <a:rPr lang="en-US" smtClean="0"/>
              <a:t>Here is an overview of the typical requirements for implementing a link to an external analysis package using the RST API.</a:t>
            </a:r>
          </a:p>
          <a:p>
            <a:pPr eaLnBrk="1" hangingPunct="1"/>
            <a:r>
              <a:rPr lang="en-US" smtClean="0"/>
              <a:t>In the following slides, we will look at the Revit samples and a series of labs demonstrating how to address these issues one by one.</a:t>
            </a:r>
          </a:p>
          <a:p>
            <a:pPr eaLnBrk="1" hangingPunct="1"/>
            <a:r>
              <a:rPr lang="en-US" smtClean="0"/>
              <a:t>Finally, the results of these labs will be integrated into the sample link application.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28</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smtClean="0">
                <a:solidFill>
                  <a:schemeClr val="tx1"/>
                </a:solidFill>
                <a:latin typeface="Arial" charset="0"/>
                <a:ea typeface="+mn-ea"/>
                <a:cs typeface="+mn-cs"/>
              </a:rPr>
              <a:t>Here are some different strategies for a third party application to add new properties in the database.</a:t>
            </a:r>
            <a:endParaRPr lang="en-GB" sz="1200" kern="1200">
              <a:solidFill>
                <a:schemeClr val="tx1"/>
              </a:solidFill>
              <a:latin typeface="Arial" charset="0"/>
              <a:ea typeface="+mn-ea"/>
              <a:cs typeface="+mn-cs"/>
            </a:endParaRP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28</a:t>
            </a:fld>
            <a:endParaRPr lang="en-US" sz="1200">
              <a:solidFill>
                <a:schemeClr val="tx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29</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smtClean="0"/>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29</a:t>
            </a:fld>
            <a:endParaRPr lang="en-US" sz="1200">
              <a:solidFill>
                <a:schemeClr val="tx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30</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smtClean="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32</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endParaRPr lang="en-GB" sz="1200" kern="1200">
              <a:solidFill>
                <a:schemeClr val="tx1"/>
              </a:solidFill>
              <a:latin typeface="Arial"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3</a:t>
            </a:fld>
            <a:endParaRPr lang="en-US" dirty="0" smtClean="0"/>
          </a:p>
        </p:txBody>
      </p:sp>
      <p:sp>
        <p:nvSpPr>
          <p:cNvPr id="151555" name="Rectangle 2"/>
          <p:cNvSpPr>
            <a:spLocks noGrp="1" noRot="1" noChangeAspect="1" noChangeArrowheads="1" noTextEdit="1"/>
          </p:cNvSpPr>
          <p:nvPr>
            <p:ph type="sldImg"/>
          </p:nvPr>
        </p:nvSpPr>
        <p:spPr>
          <a:xfrm>
            <a:off x="1716088" y="692150"/>
            <a:ext cx="3597275" cy="2698750"/>
          </a:xfrm>
          <a:ln/>
        </p:spPr>
      </p:sp>
      <p:sp>
        <p:nvSpPr>
          <p:cNvPr id="151556" name="Rectangle 3"/>
          <p:cNvSpPr>
            <a:spLocks noGrp="1" noChangeArrowheads="1"/>
          </p:cNvSpPr>
          <p:nvPr>
            <p:ph type="body" idx="1"/>
          </p:nvPr>
        </p:nvSpPr>
        <p:spPr>
          <a:noFill/>
          <a:ln/>
        </p:spPr>
        <p:txBody>
          <a:bodyPr/>
          <a:lstStyle/>
          <a:p>
            <a:pPr eaLnBrk="1" hangingPunct="1"/>
            <a:r>
              <a:rPr lang="en-GB" dirty="0" smtClean="0"/>
              <a:t>It is my pleasure to work in for the Autodesk Developer Network, ADN, in the AEC workgroup.</a:t>
            </a:r>
          </a:p>
        </p:txBody>
      </p:sp>
      <p:sp>
        <p:nvSpPr>
          <p:cNvPr id="5" name="Footer Placeholder 4"/>
          <p:cNvSpPr>
            <a:spLocks noGrp="1"/>
          </p:cNvSpPr>
          <p:nvPr>
            <p:ph type="ftr" sz="quarter" idx="10"/>
          </p:nvPr>
        </p:nvSpPr>
        <p:spPr/>
        <p:txBody>
          <a:bodyPr/>
          <a:lstStyle/>
          <a:p>
            <a:r>
              <a:rPr lang="en-US" dirty="0" smtClean="0"/>
              <a:t>ABCs of Revit Programming</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33</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smtClean="0"/>
              <a:t>This first lab extracts and lists the load cases, natures, combinations and usages defined in the Revit model.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34</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35</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To run the demo, install and compile RstLabs, add Lab 1-1 to Revit.ini, start Revit, and select the external command.</a:t>
            </a:r>
          </a:p>
          <a:p>
            <a:pPr eaLnBrk="1" hangingPunct="1"/>
            <a:endParaRPr lang="en-US" smtClean="0"/>
          </a:p>
          <a:p>
            <a:pPr eaLnBrk="1" hangingPunct="1"/>
            <a:r>
              <a:rPr lang="en-US" noProof="1" smtClean="0"/>
              <a:t>[ExternalCommands]</a:t>
            </a:r>
          </a:p>
          <a:p>
            <a:pPr eaLnBrk="1" hangingPunct="1"/>
            <a:r>
              <a:rPr lang="en-US" noProof="1" smtClean="0"/>
              <a:t>ECCount=1</a:t>
            </a:r>
          </a:p>
          <a:p>
            <a:pPr eaLnBrk="1" hangingPunct="1"/>
            <a:endParaRPr lang="en-US" noProof="1" smtClean="0"/>
          </a:p>
          <a:p>
            <a:pPr eaLnBrk="1" hangingPunct="1"/>
            <a:r>
              <a:rPr lang="en-US" noProof="1" smtClean="0"/>
              <a:t>ECName1=RS Lab1-1 Load Natures, Cases and Combinations</a:t>
            </a:r>
          </a:p>
          <a:p>
            <a:pPr eaLnBrk="1" hangingPunct="1"/>
            <a:r>
              <a:rPr lang="en-US" noProof="1" smtClean="0"/>
              <a:t>ECDescription1=Lab1_1...</a:t>
            </a:r>
          </a:p>
          <a:p>
            <a:pPr eaLnBrk="1" hangingPunct="1"/>
            <a:r>
              <a:rPr lang="en-US" noProof="1" smtClean="0"/>
              <a:t>ECClassName1=RSSolvedLabsCode.Lab1_1</a:t>
            </a:r>
          </a:p>
          <a:p>
            <a:pPr eaLnBrk="1" hangingPunct="1"/>
            <a:r>
              <a:rPr lang="en-US" noProof="1" smtClean="0"/>
              <a:t>ECAssembly1=C:\a\j\adn\rst\rst_api\RSSolvedLabsCode\bin\RSSolvedLabsCode.dll</a:t>
            </a:r>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36</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1-2 shows how to access all load objects using the base or specific classes.</a:t>
            </a:r>
            <a:r>
              <a:rPr lang="en-GB" sz="1200" kern="1200" baseline="0" smtClean="0">
                <a:solidFill>
                  <a:schemeClr val="tx1"/>
                </a:solidFill>
                <a:latin typeface="Arial" charset="0"/>
                <a:ea typeface="+mn-ea"/>
                <a:cs typeface="+mn-cs"/>
              </a:rPr>
              <a:t> </a:t>
            </a:r>
            <a:r>
              <a:rPr lang="en-GB" sz="1200" kern="1200" smtClean="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37</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endParaRPr lang="en-GB" sz="1200" kern="1200">
              <a:solidFill>
                <a:schemeClr val="tx1"/>
              </a:solidFill>
              <a:latin typeface="Arial"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38</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Open RstLabs.rvt to obtain a model with a few predefined loads.</a:t>
            </a:r>
          </a:p>
          <a:p>
            <a:pPr eaLnBrk="1" hangingPunct="1"/>
            <a:r>
              <a:rPr lang="en-US" smtClean="0"/>
              <a:t>Run the external command Lab 1-2 after adding RstLabs.dll to Revit.ini.</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39</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Lab 1-3 continues the exploration about loads</a:t>
            </a:r>
            <a:r>
              <a:rPr lang="fr-FR" smtClean="0"/>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40</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41</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smtClean="0"/>
              <a:t>Parameters vary from Revit version to version.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42</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smtClean="0"/>
              <a:t>Here is a full list of parameters relevant to loads given in the comment at the end of Labs1.vb.</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4</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This course </a:t>
            </a:r>
            <a:r>
              <a:rPr lang="en-US" sz="1200" kern="1200" smtClean="0">
                <a:solidFill>
                  <a:schemeClr val="tx1"/>
                </a:solidFill>
                <a:latin typeface="Arial" charset="0"/>
                <a:ea typeface="+mn-ea"/>
                <a:cs typeface="+mn-cs"/>
              </a:rPr>
              <a:t>assumes basic </a:t>
            </a:r>
            <a:r>
              <a:rPr lang="en-US" sz="1200" kern="1200" dirty="0" smtClean="0">
                <a:solidFill>
                  <a:schemeClr val="tx1"/>
                </a:solidFill>
                <a:latin typeface="Arial" charset="0"/>
                <a:ea typeface="+mn-ea"/>
                <a:cs typeface="+mn-cs"/>
              </a:rPr>
              <a:t>knowledge of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programming</a:t>
            </a:r>
            <a:r>
              <a:rPr lang="en-US" sz="1200" kern="1200" smtClean="0">
                <a:solidFill>
                  <a:schemeClr val="tx1"/>
                </a:solidFill>
                <a:latin typeface="Arial" charset="0"/>
                <a:ea typeface="+mn-ea"/>
                <a:cs typeface="+mn-cs"/>
              </a:rPr>
              <a:t>.</a:t>
            </a:r>
            <a:r>
              <a:rPr lang="en-US" sz="1200" kern="1200" baseline="0" smtClean="0">
                <a:solidFill>
                  <a:schemeClr val="tx1"/>
                </a:solidFill>
                <a:latin typeface="Arial" charset="0"/>
                <a:ea typeface="+mn-ea"/>
                <a:cs typeface="+mn-cs"/>
              </a:rPr>
              <a:t> We will not cover basics such as </a:t>
            </a:r>
            <a:r>
              <a:rPr lang="en-US" sz="1200" kern="1200" baseline="0" dirty="0" smtClean="0">
                <a:solidFill>
                  <a:schemeClr val="tx1"/>
                </a:solidFill>
                <a:latin typeface="Arial" charset="0"/>
                <a:ea typeface="+mn-ea"/>
                <a:cs typeface="+mn-cs"/>
              </a:rPr>
              <a:t>how to </a:t>
            </a:r>
            <a:r>
              <a:rPr lang="en-US" sz="1200" kern="1200" baseline="0" smtClean="0">
                <a:solidFill>
                  <a:schemeClr val="tx1"/>
                </a:solidFill>
                <a:latin typeface="Arial" charset="0"/>
                <a:ea typeface="+mn-ea"/>
                <a:cs typeface="+mn-cs"/>
              </a:rPr>
              <a:t>define an external </a:t>
            </a:r>
            <a:r>
              <a:rPr lang="en-US" sz="1200" kern="1200" baseline="0" dirty="0" smtClean="0">
                <a:solidFill>
                  <a:schemeClr val="tx1"/>
                </a:solidFill>
                <a:latin typeface="Arial" charset="0"/>
                <a:ea typeface="+mn-ea"/>
                <a:cs typeface="+mn-cs"/>
              </a:rPr>
              <a:t>command, add menus, use filtering, etc. VSTA is also not covered.  </a:t>
            </a:r>
            <a:r>
              <a:rPr lang="en-US" sz="1200" kern="1200" dirty="0" smtClean="0">
                <a:solidFill>
                  <a:schemeClr val="tx1"/>
                </a:solidFill>
                <a:latin typeface="Arial" charset="0"/>
                <a:ea typeface="+mn-ea"/>
                <a:cs typeface="+mn-cs"/>
              </a:rPr>
              <a:t>If you are not</a:t>
            </a:r>
            <a:r>
              <a:rPr lang="en-US" sz="1200" kern="1200" baseline="0" dirty="0" smtClean="0">
                <a:solidFill>
                  <a:schemeClr val="tx1"/>
                </a:solidFill>
                <a:latin typeface="Arial" charset="0"/>
                <a:ea typeface="+mn-ea"/>
                <a:cs typeface="+mn-cs"/>
              </a:rPr>
              <a:t> familiar </a:t>
            </a:r>
            <a:r>
              <a:rPr lang="en-US" sz="1200" kern="1200" baseline="0" smtClean="0">
                <a:solidFill>
                  <a:schemeClr val="tx1"/>
                </a:solidFill>
                <a:latin typeface="Arial" charset="0"/>
                <a:ea typeface="+mn-ea"/>
                <a:cs typeface="+mn-cs"/>
              </a:rPr>
              <a:t>with the basic Revit </a:t>
            </a:r>
            <a:r>
              <a:rPr lang="en-US" sz="1200" kern="1200" baseline="0" dirty="0" smtClean="0">
                <a:solidFill>
                  <a:schemeClr val="tx1"/>
                </a:solidFill>
                <a:latin typeface="Arial" charset="0"/>
                <a:ea typeface="+mn-ea"/>
                <a:cs typeface="+mn-cs"/>
              </a:rPr>
              <a:t>API and have missed </a:t>
            </a:r>
            <a:r>
              <a:rPr lang="en-US" sz="1200" kern="1200" baseline="0" dirty="0" err="1" smtClean="0">
                <a:solidFill>
                  <a:schemeClr val="tx1"/>
                </a:solidFill>
                <a:latin typeface="Arial" charset="0"/>
                <a:ea typeface="+mn-ea"/>
                <a:cs typeface="+mn-cs"/>
              </a:rPr>
              <a:t>Revit</a:t>
            </a:r>
            <a:r>
              <a:rPr lang="en-US" sz="1200" kern="1200" baseline="0" dirty="0" smtClean="0">
                <a:solidFill>
                  <a:schemeClr val="tx1"/>
                </a:solidFill>
                <a:latin typeface="Arial" charset="0"/>
                <a:ea typeface="+mn-ea"/>
                <a:cs typeface="+mn-cs"/>
              </a:rPr>
              <a:t> API Introduction course we had last week</a:t>
            </a:r>
            <a:r>
              <a:rPr lang="en-US" sz="1200" kern="1200" baseline="0" smtClean="0">
                <a:solidFill>
                  <a:schemeClr val="tx1"/>
                </a:solidFill>
                <a:latin typeface="Arial" charset="0"/>
                <a:ea typeface="+mn-ea"/>
                <a:cs typeface="+mn-cs"/>
              </a:rPr>
              <a:t>, a recording </a:t>
            </a:r>
            <a:r>
              <a:rPr lang="en-US" sz="1200" kern="1200" baseline="0" dirty="0" smtClean="0">
                <a:solidFill>
                  <a:schemeClr val="tx1"/>
                </a:solidFill>
                <a:latin typeface="Arial" charset="0"/>
                <a:ea typeface="+mn-ea"/>
                <a:cs typeface="+mn-cs"/>
              </a:rPr>
              <a:t>is available on the </a:t>
            </a:r>
            <a:r>
              <a:rPr lang="en-US" sz="1200" kern="1200" baseline="0" smtClean="0">
                <a:solidFill>
                  <a:schemeClr val="tx1"/>
                </a:solidFill>
                <a:latin typeface="Arial" charset="0"/>
                <a:ea typeface="+mn-ea"/>
                <a:cs typeface="+mn-cs"/>
              </a:rPr>
              <a:t>ADN web site </a:t>
            </a:r>
            <a:r>
              <a:rPr lang="en-US" sz="1200" kern="1200" baseline="0" dirty="0" smtClean="0">
                <a:solidFill>
                  <a:schemeClr val="tx1"/>
                </a:solidFill>
                <a:latin typeface="Arial" charset="0"/>
                <a:ea typeface="+mn-ea"/>
                <a:cs typeface="+mn-cs"/>
              </a:rPr>
              <a:t>as well </a:t>
            </a:r>
            <a:r>
              <a:rPr lang="en-US" sz="1200" kern="1200" baseline="0" smtClean="0">
                <a:solidFill>
                  <a:schemeClr val="tx1"/>
                </a:solidFill>
                <a:latin typeface="Arial" charset="0"/>
                <a:ea typeface="+mn-ea"/>
                <a:cs typeface="+mn-cs"/>
              </a:rPr>
              <a:t>as on the developer </a:t>
            </a:r>
            <a:r>
              <a:rPr lang="en-US" sz="1200" kern="1200" baseline="0" dirty="0" smtClean="0">
                <a:solidFill>
                  <a:schemeClr val="tx1"/>
                </a:solidFill>
                <a:latin typeface="Arial" charset="0"/>
                <a:ea typeface="+mn-ea"/>
                <a:cs typeface="+mn-cs"/>
              </a:rPr>
              <a:t>center training schedule page</a:t>
            </a:r>
            <a:r>
              <a:rPr lang="en-US" sz="1200" kern="1200" baseline="0" smtClean="0">
                <a:solidFill>
                  <a:schemeClr val="tx1"/>
                </a:solidFill>
                <a:latin typeface="Arial" charset="0"/>
                <a:ea typeface="+mn-ea"/>
                <a:cs typeface="+mn-cs"/>
              </a:rPr>
              <a:t>. The d</a:t>
            </a:r>
            <a:r>
              <a:rPr lang="en-GB" smtClean="0"/>
              <a:t>ownload link is on </a:t>
            </a:r>
            <a:r>
              <a:rPr lang="en-GB" dirty="0" smtClean="0"/>
              <a:t>the right side of </a:t>
            </a:r>
            <a:r>
              <a:rPr lang="en-GB" smtClean="0"/>
              <a:t>the page.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43</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44</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45</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smtClean="0"/>
              <a:t>In "RS Labs.rvt", select a point, line and area load, then run the external command for Lab 1-3.</a:t>
            </a:r>
          </a:p>
          <a:p>
            <a:pPr eaLnBrk="1" hangingPunct="1"/>
            <a:r>
              <a:rPr lang="en-US" smtClean="0"/>
              <a:t>One new property in 2008 is the HostElement. Many other properties are also available. Here is an example of a line load element.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46</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47</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48</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49</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endParaRPr lang="en-GB" sz="1200" kern="1200">
              <a:solidFill>
                <a:schemeClr val="tx1"/>
              </a:solidFill>
              <a:latin typeface="Arial" charset="0"/>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50</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51</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Structure has enhanced load</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smtClean="0">
                <a:latin typeface="Arial" charset="0"/>
              </a:rPr>
              <a:t>Point(Line/Area)</a:t>
            </a:r>
            <a:r>
              <a:rPr lang="en-US" sz="1200" dirty="0" err="1" smtClean="0">
                <a:latin typeface="Arial" charset="0"/>
              </a:rPr>
              <a:t>LoadType</a:t>
            </a:r>
            <a:r>
              <a:rPr lang="en-US" sz="1200" dirty="0" smtClean="0">
                <a:latin typeface="Arial" charset="0"/>
              </a:rPr>
              <a:t> and Point(Line/Area)</a:t>
            </a:r>
            <a:r>
              <a:rPr lang="en-US" sz="1200" dirty="0" err="1" smtClean="0">
                <a:latin typeface="Arial" charset="0"/>
              </a:rPr>
              <a:t>LoadTypeSet</a:t>
            </a:r>
            <a:r>
              <a:rPr lang="en-US" sz="1200" dirty="0" smtClean="0">
                <a:latin typeface="Arial" charset="0"/>
              </a:rPr>
              <a:t> objects are added.</a:t>
            </a:r>
            <a:r>
              <a:rPr lang="en-US" sz="1200" baseline="0" dirty="0" smtClean="0">
                <a:latin typeface="Arial" charset="0"/>
              </a:rPr>
              <a:t>  </a:t>
            </a:r>
            <a:endParaRPr lang="en-US" sz="1200" dirty="0" smtClean="0">
              <a:latin typeface="Arial" charset="0"/>
            </a:endParaRPr>
          </a:p>
          <a:p>
            <a:pPr hangingPunct="0"/>
            <a:r>
              <a:rPr lang="en-US" sz="1200" kern="1200" smtClean="0">
                <a:solidFill>
                  <a:schemeClr val="tx1"/>
                </a:solidFill>
                <a:latin typeface="Arial" charset="0"/>
                <a:ea typeface="+mn-ea"/>
                <a:cs typeface="+mn-cs"/>
              </a:rPr>
              <a:t>In </a:t>
            </a:r>
            <a:r>
              <a:rPr lang="en-US" sz="1200" kern="1200" dirty="0" smtClean="0">
                <a:solidFill>
                  <a:schemeClr val="tx1"/>
                </a:solidFill>
                <a:latin typeface="Arial" charset="0"/>
                <a:ea typeface="+mn-ea"/>
                <a:cs typeface="+mn-cs"/>
              </a:rPr>
              <a:t>addition, the Autodesk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API now supports creation of hosted loads.  Several overloads have been added for </a:t>
            </a:r>
            <a:r>
              <a:rPr lang="en-US" sz="1200" kern="1200" dirty="0" err="1" smtClean="0">
                <a:solidFill>
                  <a:schemeClr val="tx1"/>
                </a:solidFill>
                <a:latin typeface="Arial" charset="0"/>
                <a:ea typeface="+mn-ea"/>
                <a:cs typeface="+mn-cs"/>
              </a:rPr>
              <a:t>NewPointLoad</a:t>
            </a:r>
            <a:r>
              <a:rPr lang="en-US" sz="1200" kern="1200" dirty="0" smtClean="0">
                <a:solidFill>
                  <a:schemeClr val="tx1"/>
                </a:solidFill>
                <a:latin typeface="Arial" charset="0"/>
                <a:ea typeface="+mn-ea"/>
                <a:cs typeface="+mn-cs"/>
              </a:rPr>
              <a:t>(), </a:t>
            </a:r>
            <a:r>
              <a:rPr lang="en-US" sz="1200" kern="1200" dirty="0" err="1" smtClean="0">
                <a:solidFill>
                  <a:schemeClr val="tx1"/>
                </a:solidFill>
                <a:latin typeface="Arial" charset="0"/>
                <a:ea typeface="+mn-ea"/>
                <a:cs typeface="+mn-cs"/>
              </a:rPr>
              <a:t>NewLineLoad</a:t>
            </a:r>
            <a:r>
              <a:rPr lang="en-US" sz="1200" kern="1200" dirty="0" smtClean="0">
                <a:solidFill>
                  <a:schemeClr val="tx1"/>
                </a:solidFill>
                <a:latin typeface="Arial" charset="0"/>
                <a:ea typeface="+mn-ea"/>
                <a:cs typeface="+mn-cs"/>
              </a:rPr>
              <a:t>() and </a:t>
            </a:r>
            <a:r>
              <a:rPr lang="en-US" sz="1200" kern="1200" dirty="0" err="1" smtClean="0">
                <a:solidFill>
                  <a:schemeClr val="tx1"/>
                </a:solidFill>
                <a:latin typeface="Arial" charset="0"/>
                <a:ea typeface="+mn-ea"/>
                <a:cs typeface="+mn-cs"/>
              </a:rPr>
              <a:t>NewAreaLoad</a:t>
            </a:r>
            <a:r>
              <a:rPr lang="en-US" sz="1200" kern="1200" dirty="0" smtClean="0">
                <a:solidFill>
                  <a:schemeClr val="tx1"/>
                </a:solidFill>
                <a:latin typeface="Arial" charset="0"/>
                <a:ea typeface="+mn-ea"/>
                <a:cs typeface="+mn-cs"/>
              </a:rPr>
              <a:t>() permitting assignment of a host element or geometry reference of a host element to create the hosted </a:t>
            </a:r>
            <a:r>
              <a:rPr lang="en-US" sz="1200" kern="1200" smtClean="0">
                <a:solidFill>
                  <a:schemeClr val="tx1"/>
                </a:solidFill>
                <a:latin typeface="Arial" charset="0"/>
                <a:ea typeface="+mn-ea"/>
                <a:cs typeface="+mn-cs"/>
              </a:rPr>
              <a:t>loads.</a:t>
            </a:r>
            <a:endParaRPr lang="en-US" sz="1200" kern="1200" dirty="0" smtClean="0">
              <a:solidFill>
                <a:schemeClr val="tx1"/>
              </a:solidFill>
              <a:latin typeface="Arial" charset="0"/>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52</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next section explores accessing and modifying structural elements and their data in RST.</a:t>
            </a:r>
          </a:p>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5</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53</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54</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55</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56</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57</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58</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59</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60</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61</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62</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7</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endParaRPr lang="en-GB" sz="1200" kern="1200" dirty="0">
              <a:solidFill>
                <a:schemeClr val="tx1"/>
              </a:solidFill>
              <a:latin typeface="Arial" charset="0"/>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63</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64</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66</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67</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68</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69</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70</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71</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smtClean="0">
                <a:solidFill>
                  <a:schemeClr val="tx1"/>
                </a:solidFill>
                <a:latin typeface="Arial" charset="0"/>
                <a:ea typeface="+mn-ea"/>
                <a:cs typeface="+mn-cs"/>
              </a:rPr>
              <a:t>AutoCAD.NET API utilities used on the 'other' side</a:t>
            </a:r>
          </a:p>
          <a:p>
            <a:r>
              <a:rPr lang="en-GB" sz="1200" kern="1200" smtClean="0">
                <a:solidFill>
                  <a:schemeClr val="tx1"/>
                </a:solidFill>
                <a:latin typeface="Arial" charset="0"/>
                <a:ea typeface="+mn-ea"/>
                <a:cs typeface="+mn-cs"/>
              </a:rPr>
              <a:t>Xdata used to store Revit Structure specific info on standard AutoCAD entities</a:t>
            </a:r>
          </a:p>
          <a:p>
            <a:r>
              <a:rPr lang="en-GB" sz="1200" kern="1200" smtClean="0">
                <a:solidFill>
                  <a:schemeClr val="tx1"/>
                </a:solidFill>
                <a:latin typeface="Arial" charset="0"/>
                <a:ea typeface="+mn-ea"/>
                <a:cs typeface="+mn-cs"/>
              </a:rPr>
              <a:t>AutoCAD Dynamic Properties COM API used for the link-specific UI within AutoCAD </a:t>
            </a:r>
          </a:p>
          <a:p>
            <a:r>
              <a:rPr lang="en-GB" sz="1200" kern="120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smtClean="0">
                <a:solidFill>
                  <a:schemeClr val="tx1"/>
                </a:solidFill>
                <a:latin typeface="Arial" charset="0"/>
                <a:ea typeface="+mn-ea"/>
                <a:cs typeface="+mn-cs"/>
              </a:rPr>
              <a:t>Used in both directions</a:t>
            </a:r>
          </a:p>
          <a:p>
            <a:r>
              <a:rPr lang="en-GB" sz="1200" kern="1200" smtClean="0">
                <a:solidFill>
                  <a:schemeClr val="tx1"/>
                </a:solidFill>
                <a:latin typeface="Arial" charset="0"/>
                <a:ea typeface="+mn-ea"/>
                <a:cs typeface="+mn-cs"/>
              </a:rPr>
              <a:t>For simplicity, based on .NET SOAP serialization</a:t>
            </a:r>
          </a:p>
          <a:p>
            <a:r>
              <a:rPr lang="en-GB" sz="1200" kern="1200" smtClean="0">
                <a:solidFill>
                  <a:schemeClr val="tx1"/>
                </a:solidFill>
                <a:latin typeface="Arial" charset="0"/>
                <a:ea typeface="+mn-ea"/>
                <a:cs typeface="+mn-cs"/>
              </a:rPr>
              <a:t>Custom .NET neutral classes utilized by both sides' export/import commands</a:t>
            </a:r>
          </a:p>
          <a:p>
            <a:r>
              <a:rPr lang="en-GB" sz="1200" kern="1200" smtClean="0">
                <a:solidFill>
                  <a:schemeClr val="tx1"/>
                </a:solidFill>
                <a:latin typeface="Arial" charset="0"/>
                <a:ea typeface="+mn-ea"/>
                <a:cs typeface="+mn-cs"/>
              </a:rPr>
              <a:t>Before running the demo, the following applications need to be present:</a:t>
            </a:r>
          </a:p>
          <a:p>
            <a:r>
              <a:rPr lang="en-GB" sz="1200" kern="1200" smtClean="0">
                <a:solidFill>
                  <a:schemeClr val="tx1"/>
                </a:solidFill>
                <a:latin typeface="Arial" charset="0"/>
                <a:ea typeface="+mn-ea"/>
                <a:cs typeface="+mn-cs"/>
              </a:rPr>
              <a:t>RstLink - helper dll shared by both acad and revit client</a:t>
            </a:r>
          </a:p>
          <a:p>
            <a:r>
              <a:rPr lang="en-GB" sz="1200" kern="1200" smtClean="0">
                <a:solidFill>
                  <a:schemeClr val="tx1"/>
                </a:solidFill>
                <a:latin typeface="Arial" charset="0"/>
                <a:ea typeface="+mn-ea"/>
                <a:cs typeface="+mn-cs"/>
              </a:rPr>
              <a:t>RSLinkRevitClient - command implementations</a:t>
            </a:r>
          </a:p>
          <a:p>
            <a:r>
              <a:rPr lang="en-GB" sz="1200" kern="1200" smtClean="0">
                <a:solidFill>
                  <a:schemeClr val="tx1"/>
                </a:solidFill>
                <a:latin typeface="Arial" charset="0"/>
                <a:ea typeface="+mn-ea"/>
                <a:cs typeface="+mn-cs"/>
              </a:rPr>
              <a:t>RSLinkRevitApp - external application</a:t>
            </a:r>
          </a:p>
          <a:p>
            <a:r>
              <a:rPr lang="en-GB" sz="1200" kern="1200" smtClean="0">
                <a:solidFill>
                  <a:schemeClr val="tx1"/>
                </a:solidFill>
                <a:latin typeface="Arial" charset="0"/>
                <a:ea typeface="+mn-ea"/>
                <a:cs typeface="+mn-cs"/>
              </a:rPr>
              <a:t>RSLinkAcadClient - AutoCAD client</a:t>
            </a:r>
          </a:p>
          <a:p>
            <a:r>
              <a:rPr lang="en-GB" sz="1200" kern="1200" smtClean="0">
                <a:solidFill>
                  <a:schemeClr val="tx1"/>
                </a:solidFill>
                <a:latin typeface="Arial" charset="0"/>
                <a:ea typeface="+mn-ea"/>
                <a:cs typeface="+mn-cs"/>
              </a:rPr>
              <a:t>RSLinkAcadClientDynProps - dynamic Revit properties for AutoCAD objects</a:t>
            </a:r>
          </a:p>
          <a:p>
            <a:r>
              <a:rPr lang="en-GB" sz="1200" kern="1200" smtClean="0">
                <a:solidFill>
                  <a:schemeClr val="tx1"/>
                </a:solidFill>
                <a:latin typeface="Arial" charset="0"/>
                <a:ea typeface="+mn-ea"/>
                <a:cs typeface="+mn-cs"/>
              </a:rPr>
              <a:t>Here are possible steps to run the demo:</a:t>
            </a:r>
          </a:p>
          <a:p>
            <a:r>
              <a:rPr lang="en-GB" sz="1200" kern="1200" smtClean="0">
                <a:solidFill>
                  <a:schemeClr val="tx1"/>
                </a:solidFill>
                <a:latin typeface="Arial" charset="0"/>
                <a:ea typeface="+mn-ea"/>
                <a:cs typeface="+mn-cs"/>
              </a:rPr>
              <a:t>Set up Revit.ini to load either the client or the external application or both.</a:t>
            </a:r>
          </a:p>
          <a:p>
            <a:r>
              <a:rPr lang="en-GB" sz="1200" kern="1200" smtClean="0">
                <a:solidFill>
                  <a:schemeClr val="tx1"/>
                </a:solidFill>
                <a:latin typeface="Arial" charset="0"/>
                <a:ea typeface="+mn-ea"/>
                <a:cs typeface="+mn-cs"/>
              </a:rPr>
              <a:t>Open or create a sample model in Revit Structure.</a:t>
            </a:r>
          </a:p>
          <a:p>
            <a:r>
              <a:rPr lang="en-GB" sz="1200" kern="1200" smtClean="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smtClean="0">
                <a:solidFill>
                  <a:schemeClr val="tx1"/>
                </a:solidFill>
                <a:latin typeface="Arial" charset="0"/>
                <a:ea typeface="+mn-ea"/>
                <a:cs typeface="+mn-cs"/>
              </a:rPr>
              <a:t>Start up AutoCAD and load the client and the dynamic property application.</a:t>
            </a:r>
          </a:p>
          <a:p>
            <a:r>
              <a:rPr lang="en-GB" sz="1200" kern="120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smtClean="0">
                <a:solidFill>
                  <a:schemeClr val="tx1"/>
                </a:solidFill>
                <a:latin typeface="Arial" charset="0"/>
                <a:ea typeface="+mn-ea"/>
                <a:cs typeface="+mn-cs"/>
              </a:rPr>
              <a:t>(defun s::startup()</a:t>
            </a:r>
          </a:p>
          <a:p>
            <a:r>
              <a:rPr lang="en-GB" sz="1200" kern="1200" smtClean="0">
                <a:solidFill>
                  <a:schemeClr val="tx1"/>
                </a:solidFill>
                <a:latin typeface="Arial" charset="0"/>
                <a:ea typeface="+mn-ea"/>
                <a:cs typeface="+mn-cs"/>
              </a:rPr>
              <a:t>  (command "_netload" "RSLinkAcadClient.dll")</a:t>
            </a:r>
          </a:p>
          <a:p>
            <a:r>
              <a:rPr lang="en-GB" sz="1200" kern="1200" smtClean="0">
                <a:solidFill>
                  <a:schemeClr val="tx1"/>
                </a:solidFill>
                <a:latin typeface="Arial" charset="0"/>
                <a:ea typeface="+mn-ea"/>
                <a:cs typeface="+mn-cs"/>
              </a:rPr>
              <a:t>  (princ "\nAutoCAD RSLink client loaded.")</a:t>
            </a:r>
          </a:p>
          <a:p>
            <a:r>
              <a:rPr lang="en-GB" sz="1200" kern="1200" smtClean="0">
                <a:solidFill>
                  <a:schemeClr val="tx1"/>
                </a:solidFill>
                <a:latin typeface="Arial" charset="0"/>
                <a:ea typeface="+mn-ea"/>
                <a:cs typeface="+mn-cs"/>
              </a:rPr>
              <a:t>  (arxload "RSLinkAcadClientDynProps.arx")</a:t>
            </a:r>
          </a:p>
          <a:p>
            <a:r>
              <a:rPr lang="en-GB" sz="1200" kern="1200" smtClean="0">
                <a:solidFill>
                  <a:schemeClr val="tx1"/>
                </a:solidFill>
                <a:latin typeface="Arial" charset="0"/>
                <a:ea typeface="+mn-ea"/>
                <a:cs typeface="+mn-cs"/>
              </a:rPr>
              <a:t>  (princ "\nAutoCAD RSLink dynamic properties loaded.")</a:t>
            </a:r>
          </a:p>
          <a:p>
            <a:r>
              <a:rPr lang="en-GB" sz="1200" kern="1200" smtClean="0">
                <a:solidFill>
                  <a:schemeClr val="tx1"/>
                </a:solidFill>
                <a:latin typeface="Arial" charset="0"/>
                <a:ea typeface="+mn-ea"/>
                <a:cs typeface="+mn-cs"/>
              </a:rPr>
              <a:t>  (princ)</a:t>
            </a:r>
          </a:p>
          <a:p>
            <a:r>
              <a:rPr lang="en-GB" sz="1200" kern="1200" smtClean="0">
                <a:solidFill>
                  <a:schemeClr val="tx1"/>
                </a:solidFill>
                <a:latin typeface="Arial" charset="0"/>
                <a:ea typeface="+mn-ea"/>
                <a:cs typeface="+mn-cs"/>
              </a:rPr>
              <a:t>)</a:t>
            </a:r>
          </a:p>
          <a:p>
            <a:r>
              <a:rPr lang="en-GB" sz="1200" kern="1200" smtClean="0">
                <a:solidFill>
                  <a:schemeClr val="tx1"/>
                </a:solidFill>
                <a:latin typeface="Arial" charset="0"/>
                <a:ea typeface="+mn-ea"/>
                <a:cs typeface="+mn-cs"/>
              </a:rPr>
              <a:t>If it does not load automatically, you can load it manually by calling</a:t>
            </a:r>
          </a:p>
          <a:p>
            <a:r>
              <a:rPr lang="en-GB" sz="1200" kern="1200" smtClean="0">
                <a:solidFill>
                  <a:schemeClr val="tx1"/>
                </a:solidFill>
                <a:latin typeface="Arial" charset="0"/>
                <a:ea typeface="+mn-ea"/>
                <a:cs typeface="+mn-cs"/>
              </a:rPr>
              <a:t>(load "C:/a/j/adn/revit/rst_api/RVT/acad.lsp")</a:t>
            </a:r>
          </a:p>
          <a:p>
            <a:r>
              <a:rPr lang="en-GB" sz="1200" kern="1200" smtClean="0">
                <a:solidFill>
                  <a:schemeClr val="tx1"/>
                </a:solidFill>
                <a:latin typeface="Arial" charset="0"/>
                <a:ea typeface="+mn-ea"/>
                <a:cs typeface="+mn-cs"/>
              </a:rPr>
              <a:t>with the appropriate full path, and then call</a:t>
            </a:r>
          </a:p>
          <a:p>
            <a:r>
              <a:rPr lang="en-GB" sz="1200" kern="1200" smtClean="0">
                <a:solidFill>
                  <a:schemeClr val="tx1"/>
                </a:solidFill>
                <a:latin typeface="Arial" charset="0"/>
                <a:ea typeface="+mn-ea"/>
                <a:cs typeface="+mn-cs"/>
              </a:rPr>
              <a:t>(s::startup).</a:t>
            </a:r>
          </a:p>
          <a:p>
            <a:r>
              <a:rPr lang="en-GB" sz="1200" kern="1200" smtClean="0">
                <a:solidFill>
                  <a:schemeClr val="tx1"/>
                </a:solidFill>
                <a:latin typeface="Arial" charset="0"/>
                <a:ea typeface="+mn-ea"/>
                <a:cs typeface="+mn-cs"/>
              </a:rPr>
              <a:t>The commands defined by the AutoCAD client are RSImport, RSExport and RSMakeMember.</a:t>
            </a:r>
          </a:p>
          <a:p>
            <a:r>
              <a:rPr lang="en-GB" sz="1200" kern="1200" smtClean="0">
                <a:solidFill>
                  <a:schemeClr val="tx1"/>
                </a:solidFill>
                <a:latin typeface="Arial" charset="0"/>
                <a:ea typeface="+mn-ea"/>
                <a:cs typeface="+mn-cs"/>
              </a:rPr>
              <a:t>Use RSImport to load the xml file just exported from Revit.</a:t>
            </a:r>
          </a:p>
          <a:p>
            <a:r>
              <a:rPr lang="en-GB" sz="1200" kern="1200" smtClean="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smtClean="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72</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73</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8</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endParaRPr lang="en-GB" sz="1200" kern="1200" dirty="0">
              <a:solidFill>
                <a:schemeClr val="tx1"/>
              </a:solidFill>
              <a:latin typeface="Arial" charset="0"/>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74</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75</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76</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77</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79</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smtClean="0">
                <a:solidFill>
                  <a:schemeClr val="tx1"/>
                </a:solidFill>
                <a:latin typeface="Arial" charset="0"/>
                <a:ea typeface="+mn-ea"/>
                <a:cs typeface="+mn-cs"/>
              </a:rPr>
              <a:t> Millennium is an analysis software by Robobat, which is recently acquired by Autodesk.</a:t>
            </a:r>
            <a:endParaRPr lang="en-GB"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81</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82</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smtClean="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82</a:t>
            </a:fld>
            <a:endParaRPr lang="en-US" sz="1200" dirty="0">
              <a:solidFill>
                <a:schemeClr val="tx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83</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smtClean="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smtClean="0">
                <a:solidFill>
                  <a:schemeClr val="tx1"/>
                </a:solidFill>
                <a:latin typeface="Arial" charset="0"/>
                <a:ea typeface="+mn-ea"/>
                <a:cs typeface="+mn-cs"/>
              </a:rPr>
              <a:t>detailing. The underlined topics are new or updated in Revit</a:t>
            </a:r>
            <a:r>
              <a:rPr lang="en-GB" sz="1200" kern="1200" baseline="0" smtClean="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84</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smtClean="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smtClean="0">
              <a:solidFill>
                <a:schemeClr val="tx1"/>
              </a:solidFill>
              <a:latin typeface="Arial" charset="0"/>
              <a:ea typeface="+mn-ea"/>
              <a:cs typeface="+mn-cs"/>
            </a:endParaRPr>
          </a:p>
          <a:p>
            <a:pPr eaLnBrk="1" hangingPunct="1"/>
            <a:r>
              <a:rPr lang="en-US" dirty="0" smtClean="0"/>
              <a:t>[MH] This sample shows how to create Rebar in concrete element (Beam or Column) which does not have any reinforcement. The method</a:t>
            </a:r>
            <a:r>
              <a:rPr lang="en-US" baseline="0" dirty="0" smtClean="0"/>
              <a:t> used to create Rebar, </a:t>
            </a:r>
            <a:r>
              <a:rPr lang="en-US" baseline="0" dirty="0" err="1" smtClean="0"/>
              <a:t>Create.NewRebar</a:t>
            </a:r>
            <a:r>
              <a:rPr lang="en-US" baseline="0" dirty="0" smtClean="0"/>
              <a:t>, has been changed in 2009</a:t>
            </a:r>
            <a:r>
              <a:rPr lang="en-US" baseline="0" smtClean="0"/>
              <a:t>.  The first argument </a:t>
            </a:r>
            <a:r>
              <a:rPr lang="en-US" smtClean="0"/>
              <a:t>RebarStyle.Standard</a:t>
            </a:r>
            <a:r>
              <a:rPr lang="en-US" baseline="0" smtClean="0"/>
              <a:t> is an enumeration value – </a:t>
            </a:r>
            <a:r>
              <a:rPr lang="en-US" baseline="0" dirty="0" smtClean="0"/>
              <a:t>you can choose either standard/</a:t>
            </a:r>
            <a:r>
              <a:rPr lang="en-US" baseline="0" dirty="0" err="1" smtClean="0"/>
              <a:t>stirrupTie</a:t>
            </a:r>
            <a:r>
              <a:rPr lang="en-US" baseline="0" dirty="0" smtClean="0"/>
              <a:t> (</a:t>
            </a:r>
            <a:r>
              <a:rPr lang="en-US" dirty="0" smtClean="0"/>
              <a:t>stirrup or tie bar). The style affects the bend radius and the set of allowable hooks. It also </a:t>
            </a:r>
            <a:r>
              <a:rPr lang="en-US" smtClean="0"/>
              <a:t>affects the rebar </a:t>
            </a:r>
            <a:r>
              <a:rPr lang="en-US" dirty="0" smtClean="0"/>
              <a:t>instance auto-constraining behavior. … </a:t>
            </a:r>
          </a:p>
          <a:p>
            <a:pPr eaLnBrk="1" hangingPunct="1"/>
            <a:endParaRPr lang="en-US" dirty="0" smtClean="0"/>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10</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10</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85</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86</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smtClean="0"/>
              <a:t>This is demonstrated by the sample Reinforcement. The sample can create rebar for both beam and column.</a:t>
            </a:r>
          </a:p>
          <a:p>
            <a:pPr marL="228600" indent="-228600" eaLnBrk="1" hangingPunct="1"/>
            <a:r>
              <a:rPr lang="en-US" dirty="0" smtClean="0"/>
              <a:t>Register the command:</a:t>
            </a:r>
          </a:p>
          <a:p>
            <a:pPr marL="228600" indent="-228600" eaLnBrk="1" hangingPunct="1"/>
            <a:endParaRPr lang="en-US" dirty="0" smtClean="0"/>
          </a:p>
          <a:p>
            <a:pPr marL="228600" indent="-228600" eaLnBrk="1" hangingPunct="1"/>
            <a:r>
              <a:rPr lang="en-US" dirty="0" smtClean="0"/>
              <a:t>[ExternalCommands]</a:t>
            </a:r>
          </a:p>
          <a:p>
            <a:pPr marL="228600" indent="-228600" eaLnBrk="1" hangingPunct="1"/>
            <a:r>
              <a:rPr lang="en-US" dirty="0" smtClean="0"/>
              <a:t>ECCount = 	16</a:t>
            </a:r>
          </a:p>
          <a:p>
            <a:pPr marL="228600" indent="-228600" eaLnBrk="1" hangingPunct="1"/>
            <a:r>
              <a:rPr lang="en-US" noProof="1" smtClean="0"/>
              <a:t>ECName16=Rebar - Reinforcement</a:t>
            </a:r>
          </a:p>
          <a:p>
            <a:pPr marL="228600" indent="-228600" eaLnBrk="1" hangingPunct="1"/>
            <a:r>
              <a:rPr lang="en-US" noProof="1" smtClean="0"/>
              <a:t>ECClassName16 = Revit.SDK.Samples.Reinforcement.CS.Command</a:t>
            </a:r>
          </a:p>
          <a:p>
            <a:pPr marL="228600" indent="-228600" eaLnBrk="1" hangingPunct="1"/>
            <a:r>
              <a:rPr lang="en-US" noProof="1" smtClean="0"/>
              <a:t>ECAssembly16 = C:\a\lib\revit\2008\sdk\Samples\Reinforcement\CS\bin\Debug\Reinforcement.dll</a:t>
            </a:r>
          </a:p>
          <a:p>
            <a:pPr marL="228600" indent="-228600" eaLnBrk="1" hangingPunct="1"/>
            <a:r>
              <a:rPr lang="en-US" noProof="1" smtClean="0"/>
              <a:t>ECDescription16 = Create bar set in a selected concrete element (beam or column) that does not have any reinforcement.</a:t>
            </a:r>
          </a:p>
          <a:p>
            <a:pPr marL="228600" indent="-228600" eaLnBrk="1" hangingPunct="1"/>
            <a:endParaRPr lang="en-US" altLang="zh-CN" dirty="0" smtClean="0"/>
          </a:p>
          <a:p>
            <a:pPr marL="228600" indent="-228600" eaLnBrk="1" hangingPunct="1"/>
            <a:r>
              <a:rPr lang="en-US" altLang="zh-CN" dirty="0" smtClean="0"/>
              <a:t>Draw a Concrete Beam or Column elements without any reinforcement and select it. </a:t>
            </a:r>
          </a:p>
          <a:p>
            <a:pPr marL="228600" indent="-228600" eaLnBrk="1" hangingPunct="1"/>
            <a:r>
              <a:rPr lang="en-US" altLang="zh-CN" dirty="0" smtClean="0"/>
              <a:t>Please make sure the beam or column section size is big enough, e.g. for column it can be 24x32.</a:t>
            </a:r>
          </a:p>
          <a:p>
            <a:pPr marL="228600" indent="-228600" eaLnBrk="1" hangingPunct="1"/>
            <a:r>
              <a:rPr lang="en-US" altLang="zh-CN" dirty="0" smtClean="0"/>
              <a:t>Run the command.</a:t>
            </a:r>
          </a:p>
          <a:p>
            <a:pPr marL="228600" indent="-228600" eaLnBrk="1" hangingPunct="1"/>
            <a:r>
              <a:rPr lang="en-US" altLang="zh-CN" dirty="0" smtClean="0"/>
              <a:t>Set the parameters for the rebar in the pop up dialog.</a:t>
            </a:r>
          </a:p>
          <a:p>
            <a:pPr marL="228600" indent="-228600" eaLnBrk="1" hangingPunct="1"/>
            <a:r>
              <a:rPr lang="en-US" altLang="zh-CN" dirty="0" smtClean="0"/>
              <a:t>Click Ok, Rebar for the selected element (Beam or Column) will be created.</a:t>
            </a:r>
          </a:p>
          <a:p>
            <a:pPr marL="228600" indent="-228600" eaLnBrk="1" hangingPunct="1"/>
            <a:r>
              <a:rPr lang="en-US" dirty="0" smtClean="0"/>
              <a:t>If you want to debug, this can be done from SDKSamples10.0.sln.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87</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smtClean="0"/>
              <a:t>RebarHostData and RebarCoverType: Clear cover is now associated with individual faces of valid rebar hosts. Access to the cover settings of a host is through the Autodesk.Revit.Elements.RebarHostData object. A simpler, less powerful mechanism for accessing the same settings is provided through parameters. Cover is defined by a named offset distance, modeled as an element Autodesk.Revit.Symbols.RebarCoverType.</a:t>
            </a:r>
            <a:endParaRPr lang="en-US"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88</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89</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90</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smtClean="0">
                <a:hlinkClick r:id="rId3" action="ppaction://hlinkfile"/>
              </a:rPr>
              <a:t>ExternalDefinition</a:t>
            </a:r>
            <a:r>
              <a:rPr lang="en-US" dirty="0" smtClean="0"/>
              <a:t/>
            </a:r>
            <a:br>
              <a:rPr lang="en-US" dirty="0" smtClean="0"/>
            </a:br>
            <a:r>
              <a:rPr lang="en-US" dirty="0" smtClean="0"/>
              <a:t>The parameter. To obtain this object, the following calls are required: </a:t>
            </a:r>
            <a:r>
              <a:rPr lang="en-US" dirty="0" err="1" smtClean="0"/>
              <a:t>Application.OpenSharedParameterFile</a:t>
            </a:r>
            <a:r>
              <a:rPr lang="en-US" dirty="0" smtClean="0"/>
              <a:t>(); </a:t>
            </a:r>
            <a:r>
              <a:rPr lang="en-US" dirty="0" err="1" smtClean="0"/>
              <a:t>Parameters.DefinitionFile.Groups.get_Item</a:t>
            </a:r>
            <a:r>
              <a:rPr lang="en-US" dirty="0" smtClean="0"/>
              <a:t>() or .create(); and </a:t>
            </a:r>
            <a:r>
              <a:rPr lang="en-US" dirty="0" err="1" smtClean="0"/>
              <a:t>Parameters.DefinitionGroup.Definitions.get_Item</a:t>
            </a:r>
            <a:r>
              <a:rPr lang="en-US" dirty="0" smtClean="0"/>
              <a:t>() or .</a:t>
            </a:r>
            <a:r>
              <a:rPr lang="en-US" smtClean="0"/>
              <a:t>create().</a:t>
            </a:r>
            <a:endParaRPr lang="en-US" altLang="zh-CN"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91</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can use the Revit SDK sample NewPathReinforcement to demonstrate how to create a new PathReinforcement element through the API. The PathReinforcement host is a floor or a wall. The method used is </a:t>
            </a:r>
          </a:p>
          <a:p>
            <a:r>
              <a:rPr lang="en-GB" sz="1200" kern="1200" smtClean="0">
                <a:solidFill>
                  <a:schemeClr val="tx1"/>
                </a:solidFill>
                <a:latin typeface="Arial" charset="0"/>
                <a:ea typeface="+mn-ea"/>
                <a:cs typeface="+mn-cs"/>
              </a:rPr>
              <a:t>NewPathReinforcement( PathReinforcementType, Element, CurveArray, bool );</a:t>
            </a:r>
          </a:p>
          <a:p>
            <a:r>
              <a:rPr lang="en-GB" sz="1200" kern="1200" smtClean="0">
                <a:solidFill>
                  <a:schemeClr val="tx1"/>
                </a:solidFill>
                <a:latin typeface="Arial" charset="0"/>
                <a:ea typeface="+mn-ea"/>
                <a:cs typeface="+mn-cs"/>
              </a:rPr>
              <a:t>We can use Document.Create.NewPathReinforcementType() method to create a  PathReinforcementType if there is none in current document. The Element argument is the host of the PathReinforcement. The CurveArray stores its path. The Boolean value indicates which side of the path the PathReinforcement is located on.</a:t>
            </a:r>
          </a:p>
          <a:p>
            <a:r>
              <a:rPr lang="en-GB" sz="1200" kern="1200" smtClean="0">
                <a:solidFill>
                  <a:schemeClr val="tx1"/>
                </a:solidFill>
                <a:latin typeface="Arial" charset="0"/>
                <a:ea typeface="+mn-ea"/>
                <a:cs typeface="+mn-cs"/>
              </a:rPr>
              <a:t>To run the sample, draw a Structure wall or slab, select it, and run this command. Draw the path of PathReinforcement you want to create. You can click right mouse button to finish drawing. Click the “Preview” button to preview the path reinforcement to be created. Select or unselect the “Flip” check box to create the PathReinforcement on the left or right side of the path. Click the “Create” button to create the PathReinforcement. You can clean and redraw the sketch of the path using the “Clean” button. Here is the central code snippet given an array of points defining the path.</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92</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All the generic data extraction and debugging utilities such as RvtMgdDbg and BuiltInParameterChecker can be used to read parameters and other information from a rebar element. </a:t>
            </a:r>
          </a:p>
          <a:p>
            <a:r>
              <a:rPr lang="en-GB" sz="1200" kern="1200" smtClean="0">
                <a:solidFill>
                  <a:schemeClr val="tx1"/>
                </a:solidFill>
                <a:latin typeface="Arial" charset="0"/>
                <a:ea typeface="+mn-ea"/>
                <a:cs typeface="+mn-cs"/>
              </a:rPr>
              <a:t>In addition, the Revit SDK sample AreaReinParameters shows how to use the API to display and modify AreaReinforcement parameters. We have expanded the sample to list rebar elements and their parameters as well in a separate command RebarParas. The enhanced sample is included in the presentation material. </a:t>
            </a:r>
          </a:p>
          <a:p>
            <a:r>
              <a:rPr lang="en-GB" sz="1200" kern="1200" smtClean="0">
                <a:solidFill>
                  <a:schemeClr val="tx1"/>
                </a:solidFill>
                <a:latin typeface="Arial" charset="0"/>
                <a:ea typeface="+mn-ea"/>
                <a:cs typeface="+mn-cs"/>
              </a:rPr>
              <a:t>Another sample for extracting rebar information is the BarDescriptions sample. It shows how to find all BarDescriptions in the project, display their properties in a DataGridView, and export their parameter information to an external comma delimited *.csv file. BarDescription is a property of an AreaReinforcement element, so some AreaReinforcement elements should be drawn first.</a:t>
            </a:r>
          </a:p>
          <a:p>
            <a:r>
              <a:rPr lang="en-GB" sz="1200" kern="1200" smtClean="0">
                <a:solidFill>
                  <a:schemeClr val="tx1"/>
                </a:solidFill>
                <a:latin typeface="Arial" charset="0"/>
                <a:ea typeface="+mn-ea"/>
                <a:cs typeface="+mn-cs"/>
              </a:rPr>
              <a:t>Some rebar information is accessible through built-in parameters and can be determined using BuiltInParameterChecker, some is accessible only through hard-coded localised parameter names. The AreaReinParameters sample only works with floor or wall area reinforcements, not with rebar. Not all rebar parameters are accessible as built-in parameters. We can however retrieve almost all necessary information with its instance parameters, hence the RebarParas enhancement.</a:t>
            </a:r>
            <a:endParaRPr lang="en-GB" sz="1200" kern="1200">
              <a:solidFill>
                <a:schemeClr val="tx1"/>
              </a:solidFill>
              <a:latin typeface="Arial" charset="0"/>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93</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smtClean="0"/>
              <a:t>Register the command:</a:t>
            </a:r>
          </a:p>
          <a:p>
            <a:pPr marL="228600" indent="-228600" eaLnBrk="1" hangingPunct="1"/>
            <a:endParaRPr lang="en-US" smtClean="0"/>
          </a:p>
          <a:p>
            <a:pPr marL="228600" indent="-228600" eaLnBrk="1" hangingPunct="1"/>
            <a:r>
              <a:rPr lang="en-US" smtClean="0"/>
              <a:t>[ExternalCommands]</a:t>
            </a:r>
          </a:p>
          <a:p>
            <a:pPr marL="228600" indent="-228600" eaLnBrk="1" hangingPunct="1"/>
            <a:r>
              <a:rPr lang="en-US" smtClean="0"/>
              <a:t>ECName32 = RebarParas</a:t>
            </a:r>
          </a:p>
          <a:p>
            <a:pPr marL="228600" indent="-228600" eaLnBrk="1" hangingPunct="1"/>
            <a:r>
              <a:rPr lang="en-US" smtClean="0"/>
              <a:t>ECClassName32 = Revit.SDK.Samples.AreaReinParameters.CS.RebarParas</a:t>
            </a:r>
          </a:p>
          <a:p>
            <a:pPr marL="228600" indent="-228600" eaLnBrk="1" hangingPunct="1"/>
            <a:r>
              <a:rPr lang="en-US" smtClean="0"/>
              <a:t>ECAssembly32 = C:\Revit\SDK\Samples\AreaReinParameters\CS\bin\Debug\AreaReinParameters.dll</a:t>
            </a:r>
          </a:p>
          <a:p>
            <a:pPr marL="228600" indent="-228600" eaLnBrk="1" hangingPunct="1"/>
            <a:r>
              <a:rPr lang="en-US" smtClean="0"/>
              <a:t>ECDescription32 = Show parameters of a rebar</a:t>
            </a:r>
          </a:p>
          <a:p>
            <a:pPr marL="228600" indent="-228600" eaLnBrk="1" hangingPunct="1"/>
            <a:endParaRPr lang="en-US" smtClean="0"/>
          </a:p>
          <a:p>
            <a:pPr marL="228600" indent="-228600" eaLnBrk="1" hangingPunct="1"/>
            <a:r>
              <a:rPr lang="en-US" smtClean="0"/>
              <a:t>Select a rebar.</a:t>
            </a:r>
          </a:p>
          <a:p>
            <a:pPr marL="228600" indent="-228600" eaLnBrk="1" hangingPunct="1"/>
            <a:r>
              <a:rPr lang="en-US" smtClean="0"/>
              <a:t>Run this command.</a:t>
            </a:r>
          </a:p>
          <a:p>
            <a:pPr marL="228600" indent="-228600" eaLnBrk="1" hangingPunct="1"/>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95</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11</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11</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97</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98</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The Revit SDK sample CreateViewSection d</a:t>
            </a:r>
            <a:r>
              <a:rPr lang="en-GB" sz="1200" kern="1200" smtClean="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smtClean="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smtClean="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smtClean="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smtClean="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smtClean="0">
                <a:solidFill>
                  <a:schemeClr val="tx1"/>
                </a:solidFill>
                <a:latin typeface="Arial" charset="0"/>
                <a:ea typeface="+mn-ea"/>
                <a:cs typeface="+mn-cs"/>
              </a:rPr>
              <a:t>Create the section view using the BoundingBoxXYZ.</a:t>
            </a:r>
          </a:p>
          <a:p>
            <a:r>
              <a:rPr lang="en-GB" sz="1200" kern="1200" smtClean="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99</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smtClean="0"/>
              <a:t>Use the Revit SDK sample CreateViewSection to demonstrate this.</a:t>
            </a:r>
          </a:p>
          <a:p>
            <a:pPr marL="228600" indent="-228600" eaLnBrk="1" hangingPunct="1"/>
            <a:r>
              <a:rPr lang="en-US" smtClean="0"/>
              <a:t>Register the command:</a:t>
            </a:r>
          </a:p>
          <a:p>
            <a:pPr marL="228600" indent="-228600" eaLnBrk="1" hangingPunct="1"/>
            <a:r>
              <a:rPr lang="en-US" noProof="1" smtClean="0"/>
              <a:t>ECName19=Rebar - CreateViewSection</a:t>
            </a:r>
          </a:p>
          <a:p>
            <a:pPr marL="228600" indent="-228600" eaLnBrk="1" hangingPunct="1"/>
            <a:r>
              <a:rPr lang="en-US" noProof="1" smtClean="0"/>
              <a:t>ECClassName19=Revit.SDK.Samples.CreateViewSection.CS.Command</a:t>
            </a:r>
          </a:p>
          <a:p>
            <a:pPr marL="228600" indent="-228600" eaLnBrk="1" hangingPunct="1"/>
            <a:r>
              <a:rPr lang="en-US" noProof="1" smtClean="0"/>
              <a:t>ECAssembly19=C:\a\lib\revit\2008\sdk\Samples\CreateViewSection\CS\bin\Debug\CreateViewSection.dll</a:t>
            </a:r>
          </a:p>
          <a:p>
            <a:pPr marL="228600" indent="-228600" eaLnBrk="1" hangingPunct="1"/>
            <a:r>
              <a:rPr lang="en-US" noProof="1" smtClean="0"/>
              <a:t>ECDescription19=Create a section view across the mid point of the selected wall, floor or beam</a:t>
            </a:r>
          </a:p>
          <a:p>
            <a:pPr marL="228600" indent="-228600" eaLnBrk="1" hangingPunct="1"/>
            <a:r>
              <a:rPr lang="en-US" altLang="ja-JP" smtClean="0"/>
              <a:t>Launch </a:t>
            </a:r>
            <a:r>
              <a:rPr lang="en-US" altLang="zh-CN" smtClean="0"/>
              <a:t>Revit Structure 2008.</a:t>
            </a:r>
          </a:p>
          <a:p>
            <a:pPr marL="228600" indent="-228600" eaLnBrk="1" hangingPunct="1"/>
            <a:r>
              <a:rPr lang="en-US" altLang="zh-CN" smtClean="0"/>
              <a:t>Open the project Rebar.rvt.</a:t>
            </a:r>
          </a:p>
          <a:p>
            <a:pPr marL="228600" indent="-228600" eaLnBrk="1" hangingPunct="1"/>
            <a:r>
              <a:rPr lang="en-US" altLang="zh-CN" smtClean="0"/>
              <a:t>Select a beam or column with rebar.</a:t>
            </a:r>
          </a:p>
          <a:p>
            <a:pPr marL="228600" indent="-228600" eaLnBrk="1" hangingPunct="1"/>
            <a:r>
              <a:rPr lang="en-US" altLang="zh-CN" smtClean="0"/>
              <a:t>Execute the external command.</a:t>
            </a:r>
          </a:p>
          <a:p>
            <a:pPr marL="228600" indent="-228600" eaLnBrk="1" hangingPunct="1"/>
            <a:r>
              <a:rPr lang="en-US" altLang="zh-CN" smtClean="0"/>
              <a:t>Note that a new section view is added to the detail views in the project explorer.</a:t>
            </a:r>
            <a:endParaRPr lang="en-US" smtClean="0">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100</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NewViewDrafting() method does not take any parameters. It creates an empty drawing view. We have added a second external command CreateDraftingView to the </a:t>
            </a:r>
            <a:r>
              <a:rPr lang="en-US" sz="1200" kern="1200" smtClean="0">
                <a:solidFill>
                  <a:schemeClr val="tx1"/>
                </a:solidFill>
                <a:latin typeface="Arial" charset="0"/>
                <a:ea typeface="+mn-ea"/>
                <a:cs typeface="+mn-cs"/>
              </a:rPr>
              <a:t>Revit SDK sample CreateViewSection to demonstrate this.</a:t>
            </a:r>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101</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Importing and exporting DWG files is demonstrated by the Revit SDK sample ImportExportDWG. It shows how to export the current project to dwg files and import a dwg file into Revit. It also demonstrates how to and provides a user interface to set up the import and export options appropriately. To run it, start up Revit, open a suitable project, and execute the command.</a:t>
            </a:r>
          </a:p>
          <a:p>
            <a:r>
              <a:rPr lang="en-GB" sz="1200" kern="1200" smtClean="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smtClean="0">
                <a:solidFill>
                  <a:schemeClr val="tx1"/>
                </a:solidFill>
                <a:latin typeface="Arial" charset="0"/>
                <a:ea typeface="+mn-ea"/>
                <a:cs typeface="+mn-cs"/>
              </a:rPr>
              <a:t>lower priority </a:t>
            </a:r>
            <a:r>
              <a:rPr lang="en-GB" sz="1200" kern="1200" smtClean="0">
                <a:solidFill>
                  <a:schemeClr val="tx1"/>
                </a:solidFill>
                <a:latin typeface="Arial" charset="0"/>
                <a:ea typeface="+mn-ea"/>
                <a:cs typeface="+mn-cs"/>
              </a:rPr>
              <a:t>options; click the “Select…” button to select multi-views to export. Then click the “Save” button to perform the export.</a:t>
            </a:r>
          </a:p>
          <a:p>
            <a:r>
              <a:rPr lang="en-GB" sz="1200" kern="1200" smtClean="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smtClean="0">
                <a:solidFill>
                  <a:schemeClr val="tx1"/>
                </a:solidFill>
                <a:latin typeface="Arial" charset="0"/>
                <a:ea typeface="+mn-ea"/>
                <a:cs typeface="+mn-cs"/>
              </a:rPr>
              <a:t>The last parameter of the Import() method is an element. It is not neccessary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102</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103</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r>
              <a:rPr lang="en-US" smtClean="0"/>
              <a:t>We use the Revit SDK sample ImportExportDWG to demonstrate this.</a:t>
            </a:r>
          </a:p>
          <a:p>
            <a:pPr marL="228600" indent="-228600" eaLnBrk="1" hangingPunct="1">
              <a:lnSpc>
                <a:spcPct val="90000"/>
              </a:lnSpc>
            </a:pPr>
            <a:endParaRPr lang="en-US" smtClean="0"/>
          </a:p>
          <a:p>
            <a:pPr marL="228600" indent="-228600" eaLnBrk="1" hangingPunct="1">
              <a:lnSpc>
                <a:spcPct val="90000"/>
              </a:lnSpc>
            </a:pPr>
            <a:r>
              <a:rPr lang="en-US" smtClean="0"/>
              <a:t>Register the command:</a:t>
            </a:r>
          </a:p>
          <a:p>
            <a:pPr marL="228600" indent="-228600" eaLnBrk="1" hangingPunct="1">
              <a:lnSpc>
                <a:spcPct val="90000"/>
              </a:lnSpc>
            </a:pPr>
            <a:endParaRPr lang="en-US" smtClean="0"/>
          </a:p>
          <a:p>
            <a:pPr marL="228600" indent="-228600" eaLnBrk="1" hangingPunct="1">
              <a:lnSpc>
                <a:spcPct val="90000"/>
              </a:lnSpc>
            </a:pPr>
            <a:r>
              <a:rPr lang="en-US" sz="1400" noProof="1" smtClean="0"/>
              <a:t>ECName21=ImportAndExportForDWG</a:t>
            </a:r>
          </a:p>
          <a:p>
            <a:pPr marL="228600" indent="-228600" eaLnBrk="1" hangingPunct="1">
              <a:lnSpc>
                <a:spcPct val="90000"/>
              </a:lnSpc>
            </a:pPr>
            <a:r>
              <a:rPr lang="en-US" sz="1400" noProof="1" smtClean="0"/>
              <a:t>ECClassName21=Revit.SDK.Samples.ImportAndExportForDWG.CS.Command</a:t>
            </a:r>
          </a:p>
          <a:p>
            <a:pPr marL="228600" indent="-228600" eaLnBrk="1" hangingPunct="1">
              <a:lnSpc>
                <a:spcPct val="90000"/>
              </a:lnSpc>
            </a:pPr>
            <a:r>
              <a:rPr lang="en-US" sz="1400" noProof="1" smtClean="0"/>
              <a:t>ECAssembly21=C:\a\lib\revit\2008\sdk\Samples\ImportExportDWG\CS\bin\Debug\ImportAndExportForDWG.dll</a:t>
            </a:r>
          </a:p>
          <a:p>
            <a:pPr marL="228600" indent="-228600" eaLnBrk="1" hangingPunct="1">
              <a:lnSpc>
                <a:spcPct val="90000"/>
              </a:lnSpc>
            </a:pPr>
            <a:r>
              <a:rPr lang="en-US" sz="1400" noProof="1" smtClean="0"/>
              <a:t>ECDescription21=Export current project to dwg files and import a dwg file into revit</a:t>
            </a:r>
          </a:p>
          <a:p>
            <a:pPr marL="228600" indent="-228600" eaLnBrk="1" hangingPunct="1">
              <a:lnSpc>
                <a:spcPct val="90000"/>
              </a:lnSpc>
            </a:pPr>
            <a:endParaRPr lang="en-US" smtClean="0"/>
          </a:p>
          <a:p>
            <a:pPr marL="228600" indent="-228600" eaLnBrk="1" hangingPunct="1">
              <a:lnSpc>
                <a:spcPct val="90000"/>
              </a:lnSpc>
            </a:pPr>
            <a:r>
              <a:rPr lang="en-US" altLang="ja-JP" smtClean="0"/>
              <a:t>Open </a:t>
            </a:r>
            <a:r>
              <a:rPr lang="en-US" altLang="zh-CN" smtClean="0"/>
              <a:t>Revit application and execute the command.</a:t>
            </a:r>
          </a:p>
          <a:p>
            <a:pPr marL="228600" indent="-228600" eaLnBrk="1" hangingPunct="1">
              <a:lnSpc>
                <a:spcPct val="90000"/>
              </a:lnSpc>
            </a:pPr>
            <a:r>
              <a:rPr lang="en-US" altLang="zh-CN" smtClean="0"/>
              <a:t>To export, check the radio button "export". In the next dialog, specify the file name to export as, set the common options and click "Option…" button to set the </a:t>
            </a:r>
            <a:r>
              <a:rPr lang="fr-FR" altLang="zh-CN" smtClean="0"/>
              <a:t>lower priority </a:t>
            </a:r>
            <a:r>
              <a:rPr lang="en-US" altLang="zh-CN" smtClean="0"/>
              <a:t>options, click "Select…" button to select multi-views to export. Then click "Save" button to perform export.</a:t>
            </a:r>
          </a:p>
          <a:p>
            <a:pPr marL="228600" indent="-228600" eaLnBrk="1" hangingPunct="1">
              <a:lnSpc>
                <a:spcPct val="90000"/>
              </a:lnSpc>
            </a:pPr>
            <a:r>
              <a:rPr lang="en-US" altLang="zh-CN" smtClean="0"/>
              <a:t>To import, check the radio button "import". In the next dialog, specify the file to import from and set the other options. Then click "Open" button to perform import</a:t>
            </a:r>
          </a:p>
          <a:p>
            <a:pPr marL="228600" indent="-228600" eaLnBrk="1" hangingPunct="1">
              <a:lnSpc>
                <a:spcPct val="90000"/>
              </a:lnSpc>
            </a:pPr>
            <a:endParaRPr lang="en-US" smtClean="0">
              <a:ea typeface="宋体" pitchFamily="2" charset="-122"/>
            </a:endParaRPr>
          </a:p>
          <a:p>
            <a:pPr marL="228600" indent="-228600" eaLnBrk="1" hangingPunct="1">
              <a:lnSpc>
                <a:spcPct val="90000"/>
              </a:lnSpc>
            </a:pPr>
            <a:r>
              <a:rPr lang="en-US" smtClean="0">
                <a:ea typeface="宋体" pitchFamily="2" charset="-122"/>
              </a:rPr>
              <a:t>I exported the level 1 in the attached test revit project.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104</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eaLnBrk="1" hangingPunct="1"/>
            <a:r>
              <a:rPr lang="en-US" altLang="zh-CN" dirty="0" smtClean="0"/>
              <a:t>One sample was changed after beta1 build. </a:t>
            </a:r>
          </a:p>
          <a:p>
            <a:pPr eaLnBrk="1" hangingPunct="1"/>
            <a:r>
              <a:rPr lang="en-US" altLang="zh-CN" dirty="0" smtClean="0"/>
              <a:t>The </a:t>
            </a:r>
            <a:r>
              <a:rPr lang="en-US" altLang="zh-CN" dirty="0" err="1" smtClean="0"/>
              <a:t>ImportExportDWG</a:t>
            </a:r>
            <a:r>
              <a:rPr lang="en-US" altLang="zh-CN" dirty="0" smtClean="0"/>
              <a:t> sample was renamed to </a:t>
            </a:r>
            <a:r>
              <a:rPr lang="en-US" altLang="zh-CN" dirty="0" err="1" smtClean="0"/>
              <a:t>ImportExport</a:t>
            </a:r>
            <a:r>
              <a:rPr lang="en-US" altLang="zh-CN" dirty="0" smtClean="0"/>
              <a:t> in the RTM build.</a:t>
            </a:r>
          </a:p>
          <a:p>
            <a:pPr eaLnBrk="1" hangingPunct="1"/>
            <a:r>
              <a:rPr lang="en-US" altLang="zh-CN" dirty="0" smtClean="0"/>
              <a:t>More file formats rather than just DWG format were supported in this sample. That is why the DWG suffix has been removed from the sample name.</a:t>
            </a:r>
          </a:p>
          <a:p>
            <a:pPr marL="230772" indent="-230772" eaLnBrk="1" hangingPunct="1"/>
            <a:r>
              <a:rPr lang="en-US" altLang="zh-CN" dirty="0" smtClean="0">
                <a:ea typeface="ＭＳ Ｐゴシック" pitchFamily="34" charset="-128"/>
              </a:rPr>
              <a:t>This sample is written in C# and applies to all </a:t>
            </a:r>
            <a:r>
              <a:rPr lang="en-US" altLang="zh-CN" dirty="0" err="1" smtClean="0">
                <a:ea typeface="ＭＳ Ｐゴシック" pitchFamily="34" charset="-128"/>
              </a:rPr>
              <a:t>Revit</a:t>
            </a:r>
            <a:r>
              <a:rPr lang="en-US" altLang="zh-CN" dirty="0" smtClean="0">
                <a:ea typeface="ＭＳ Ｐゴシック" pitchFamily="34" charset="-128"/>
              </a:rPr>
              <a:t> platforms.</a:t>
            </a:r>
          </a:p>
          <a:p>
            <a:pPr marL="230772" indent="-230772" eaLnBrk="1" hangingPunct="1"/>
            <a:r>
              <a:rPr lang="en-US" altLang="zh-CN" dirty="0" smtClean="0">
                <a:ea typeface="ＭＳ Ｐゴシック" pitchFamily="34" charset="-128"/>
              </a:rPr>
              <a:t>The changed name was changed from </a:t>
            </a:r>
            <a:r>
              <a:rPr lang="en-US" altLang="zh-CN" dirty="0" err="1" smtClean="0">
                <a:ea typeface="ＭＳ Ｐゴシック" pitchFamily="34" charset="-128"/>
              </a:rPr>
              <a:t>ImportExportDwg</a:t>
            </a:r>
            <a:r>
              <a:rPr lang="en-US" altLang="zh-CN" dirty="0" smtClean="0">
                <a:ea typeface="ＭＳ Ｐゴシック" pitchFamily="34" charset="-128"/>
              </a:rPr>
              <a:t> to </a:t>
            </a:r>
            <a:r>
              <a:rPr lang="en-US" altLang="zh-CN" dirty="0" err="1" smtClean="0">
                <a:ea typeface="ＭＳ Ｐゴシック" pitchFamily="34" charset="-128"/>
              </a:rPr>
              <a:t>ImportExport</a:t>
            </a:r>
            <a:r>
              <a:rPr lang="en-US" altLang="zh-CN" dirty="0" smtClean="0">
                <a:ea typeface="ＭＳ Ｐゴシック" pitchFamily="34" charset="-128"/>
              </a:rPr>
              <a:t>. It supports not only DWG format but also DWF, FBX, and </a:t>
            </a:r>
            <a:r>
              <a:rPr lang="en-US" altLang="zh-CN" dirty="0" err="1" smtClean="0">
                <a:ea typeface="ＭＳ Ｐゴシック" pitchFamily="34" charset="-128"/>
              </a:rPr>
              <a:t>gbXml</a:t>
            </a:r>
            <a:r>
              <a:rPr lang="en-US" altLang="zh-CN" dirty="0" smtClean="0">
                <a:ea typeface="ＭＳ Ｐゴシック" pitchFamily="34" charset="-128"/>
              </a:rPr>
              <a:t>.</a:t>
            </a:r>
          </a:p>
          <a:p>
            <a:pPr marL="230772" indent="-230772" eaLnBrk="1" hangingPunct="1"/>
            <a:r>
              <a:rPr lang="en-US" altLang="zh-CN" dirty="0" smtClean="0">
                <a:ea typeface="ＭＳ Ｐゴシック" pitchFamily="34" charset="-128"/>
              </a:rPr>
              <a:t>More specifically, it demonstrates how to export the current </a:t>
            </a:r>
            <a:r>
              <a:rPr lang="en-US" altLang="zh-CN" dirty="0" err="1" smtClean="0">
                <a:ea typeface="ＭＳ Ｐゴシック" pitchFamily="34" charset="-128"/>
              </a:rPr>
              <a:t>Revit</a:t>
            </a:r>
            <a:r>
              <a:rPr lang="en-US" altLang="zh-CN" dirty="0" smtClean="0">
                <a:ea typeface="ＭＳ Ｐゴシック" pitchFamily="34" charset="-128"/>
              </a:rPr>
              <a:t> model to … and import … into …</a:t>
            </a:r>
          </a:p>
          <a:p>
            <a:pPr marL="230772" indent="-230772" eaLnBrk="1" hangingPunct="1"/>
            <a:r>
              <a:rPr lang="en-US" altLang="zh-CN" dirty="0" smtClean="0"/>
              <a:t>Many import/export related classes are used in the sample. For example, … </a:t>
            </a:r>
          </a:p>
          <a:p>
            <a:pPr eaLnBrk="1" hangingPunct="1"/>
            <a:endParaRPr lang="en-US" b="1" dirty="0" smtClean="0"/>
          </a:p>
          <a:p>
            <a:pPr eaLnBrk="1" hangingPunct="1"/>
            <a:r>
              <a:rPr lang="en-US" b="1" dirty="0" smtClean="0"/>
              <a:t>Instructions:</a:t>
            </a:r>
            <a:r>
              <a:rPr lang="en-US" dirty="0" smtClean="0"/>
              <a:t> </a:t>
            </a:r>
          </a:p>
          <a:p>
            <a:pPr lvl="0"/>
            <a:r>
              <a:rPr lang="en-US" dirty="0" smtClean="0"/>
              <a:t>1. Open </a:t>
            </a:r>
            <a:r>
              <a:rPr lang="en-US" dirty="0" err="1" smtClean="0"/>
              <a:t>Revit</a:t>
            </a:r>
            <a:r>
              <a:rPr lang="en-US" dirty="0" smtClean="0"/>
              <a:t> application and execute the command.</a:t>
            </a:r>
          </a:p>
          <a:p>
            <a:pPr lvl="0"/>
            <a:r>
              <a:rPr lang="en-US" dirty="0" smtClean="0"/>
              <a:t>2. To export, check the radio button “export”, select the format to export and click “OK” button. The 3D DWF(x) and </a:t>
            </a:r>
            <a:r>
              <a:rPr lang="en-US" dirty="0" err="1" smtClean="0"/>
              <a:t>fbx</a:t>
            </a:r>
            <a:r>
              <a:rPr lang="en-US" dirty="0" smtClean="0"/>
              <a:t> formats will be available only when current view is a 3D view.</a:t>
            </a:r>
          </a:p>
          <a:p>
            <a:pPr lvl="0"/>
            <a:r>
              <a:rPr lang="en-US" dirty="0" smtClean="0"/>
              <a:t>3. To export </a:t>
            </a:r>
            <a:r>
              <a:rPr lang="en-US" dirty="0" err="1" smtClean="0"/>
              <a:t>dwg</a:t>
            </a:r>
            <a:r>
              <a:rPr lang="en-US" dirty="0" smtClean="0"/>
              <a:t> or 2D DWF(x) formats Specify the file name to export to, set the common options and click “Option…” button to set the </a:t>
            </a:r>
            <a:r>
              <a:rPr lang="fr-FR" dirty="0" err="1" smtClean="0"/>
              <a:t>lower</a:t>
            </a:r>
            <a:r>
              <a:rPr lang="fr-FR" dirty="0" smtClean="0"/>
              <a:t> </a:t>
            </a:r>
            <a:r>
              <a:rPr lang="fr-FR" dirty="0" err="1" smtClean="0"/>
              <a:t>priority</a:t>
            </a:r>
            <a:r>
              <a:rPr lang="fr-FR" dirty="0" smtClean="0"/>
              <a:t> </a:t>
            </a:r>
            <a:r>
              <a:rPr lang="en-US" dirty="0" smtClean="0"/>
              <a:t>options, click “Select…” button to select multi-views to export. Then click “Save” button to perform export.</a:t>
            </a:r>
          </a:p>
          <a:p>
            <a:pPr lvl="0"/>
            <a:r>
              <a:rPr lang="en-US" dirty="0" smtClean="0"/>
              <a:t>4. To export 3D DWF(x), </a:t>
            </a:r>
            <a:r>
              <a:rPr lang="en-US" dirty="0" err="1" smtClean="0"/>
              <a:t>gbxml</a:t>
            </a:r>
            <a:r>
              <a:rPr lang="en-US" dirty="0" smtClean="0"/>
              <a:t> or </a:t>
            </a:r>
            <a:r>
              <a:rPr lang="en-US" dirty="0" err="1" smtClean="0"/>
              <a:t>fbx</a:t>
            </a:r>
            <a:r>
              <a:rPr lang="en-US" dirty="0" smtClean="0"/>
              <a:t> formats</a:t>
            </a:r>
          </a:p>
          <a:p>
            <a:r>
              <a:rPr lang="en-US" dirty="0" smtClean="0"/>
              <a:t>Specify the file name to export to and click “Save” button to perform export.</a:t>
            </a:r>
          </a:p>
          <a:p>
            <a:endParaRPr lang="en-US" dirty="0" smtClean="0"/>
          </a:p>
          <a:p>
            <a:r>
              <a:rPr lang="en-US" dirty="0" smtClean="0"/>
              <a:t>[</a:t>
            </a:r>
            <a:r>
              <a:rPr lang="en-US" b="1" dirty="0" smtClean="0"/>
              <a:t>NOTE</a:t>
            </a:r>
            <a:r>
              <a:rPr lang="en-US" dirty="0" smtClean="0"/>
              <a:t>]To export </a:t>
            </a:r>
            <a:r>
              <a:rPr lang="en-US" dirty="0" err="1" smtClean="0"/>
              <a:t>fbx</a:t>
            </a:r>
            <a:r>
              <a:rPr lang="en-US" dirty="0" smtClean="0"/>
              <a:t> format successfully, the </a:t>
            </a:r>
            <a:r>
              <a:rPr lang="en-US" dirty="0" err="1" smtClean="0"/>
              <a:t>Revit</a:t>
            </a:r>
            <a:r>
              <a:rPr lang="en-US" dirty="0" smtClean="0"/>
              <a:t> render appearance library must have been installed.</a:t>
            </a:r>
          </a:p>
          <a:p>
            <a:pPr lvl="0"/>
            <a:r>
              <a:rPr lang="en-US" dirty="0" smtClean="0"/>
              <a:t>To import, check the radio button “import” and click “OK” button. The image format will be available only when current view is not 3D view.</a:t>
            </a:r>
          </a:p>
          <a:p>
            <a:pPr lvl="0"/>
            <a:r>
              <a:rPr lang="en-US" dirty="0" smtClean="0"/>
              <a:t>To import </a:t>
            </a:r>
            <a:r>
              <a:rPr lang="en-US" dirty="0" err="1" smtClean="0"/>
              <a:t>dwg</a:t>
            </a:r>
            <a:r>
              <a:rPr lang="en-US" dirty="0" smtClean="0"/>
              <a:t> format, Specify the </a:t>
            </a:r>
            <a:r>
              <a:rPr lang="en-US" dirty="0" err="1" smtClean="0"/>
              <a:t>dwg</a:t>
            </a:r>
            <a:r>
              <a:rPr lang="en-US" dirty="0" smtClean="0"/>
              <a:t> file to import and set the other options. Then click “Open” button to perform import.</a:t>
            </a:r>
          </a:p>
          <a:p>
            <a:pPr lvl="0"/>
            <a:r>
              <a:rPr lang="en-US" dirty="0" smtClean="0"/>
              <a:t>To Import image format, Specify the image file to import and click “Open” button to perform import.</a:t>
            </a:r>
          </a:p>
          <a:p>
            <a:pPr lvl="0"/>
            <a:endParaRPr lang="en-US" dirty="0" smtClean="0"/>
          </a:p>
          <a:p>
            <a:pPr lvl="0"/>
            <a:endParaRPr lang="en-US" dirty="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105</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New dimenioning can be generated through the API using the NewDimension() method. Searching globally through all the samples discovers one single instance of this method, in the CreateDimensions sample. This sample adds a command taking a selection of basic structural walls and adds dimensioning from the start to the end of each. Dimensioning is created between graphical references stored in a ReferenceArray instance. The key part is the creation of the reference array. Once the reference array has been set up, the creation of the dimensioning is simple.</a:t>
            </a:r>
            <a:endParaRPr lang="en-GB" sz="1200" kern="1200">
              <a:solidFill>
                <a:schemeClr val="tx1"/>
              </a:solidFill>
              <a:latin typeface="Arial" charset="0"/>
              <a:ea typeface="+mn-ea"/>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106</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options.ComputeReferences set to true</a:t>
            </a:r>
            <a:r>
              <a:rPr lang="en-US" sz="1600" smtClean="0">
                <a:latin typeface="Courier New" pitchFamily="49" charset="0"/>
              </a:rPr>
              <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latin typeface="+mj-lt"/>
              </a:rPr>
              <a:t>Revit Structure API </a:t>
            </a:r>
            <a:fld id="{E0DFDB38-F135-461F-86E5-0089A545AD3A}" type="slidenum">
              <a:rPr lang="en-GB" sz="1300" smtClean="0">
                <a:solidFill>
                  <a:schemeClr val="tx1">
                    <a:lumMod val="50000"/>
                    <a:lumOff val="50000"/>
                  </a:schemeClr>
                </a:solidFill>
                <a:latin typeface="+mj-lt"/>
              </a:rPr>
              <a:pPr algn="ctr"/>
              <a:t>‹#›</a:t>
            </a:fld>
            <a:endParaRPr lang="en-GB" sz="1300">
              <a:solidFill>
                <a:schemeClr val="tx1">
                  <a:lumMod val="50000"/>
                  <a:lumOff val="50000"/>
                </a:schemeClr>
              </a:solidFill>
              <a:latin typeface="+mj-lt"/>
            </a:endParaRPr>
          </a:p>
        </p:txBody>
      </p:sp>
      <p:sp>
        <p:nvSpPr>
          <p:cNvPr id="6" name="TextBox 5"/>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latin typeface="+mj-lt"/>
              </a:rPr>
              <a:t>Copyright © 2008 Autodesk Inc. </a:t>
            </a:r>
            <a:endParaRPr lang="en-GB" sz="900">
              <a:solidFill>
                <a:schemeClr val="tx1">
                  <a:lumMod val="50000"/>
                  <a:lumOff val="50000"/>
                </a:schemeClr>
              </a:solidFill>
              <a:latin typeface="+mj-lt"/>
            </a:endParaRPr>
          </a:p>
        </p:txBody>
      </p:sp>
      <p:pic>
        <p:nvPicPr>
          <p:cNvPr id="7" name="Picture 6" descr="autodesk.jpg"/>
          <p:cNvPicPr>
            <a:picLocks noChangeAspect="1"/>
          </p:cNvPicPr>
          <p:nvPr userDrawn="1"/>
        </p:nvPicPr>
        <p:blipFill>
          <a:blip r:embed="rId2"/>
          <a:srcRect t="15720"/>
          <a:stretch>
            <a:fillRect/>
          </a:stretch>
        </p:blipFill>
        <p:spPr>
          <a:xfrm>
            <a:off x="8661197" y="2225846"/>
            <a:ext cx="482803" cy="4632154"/>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a:srcRect/>
          <a:stretch>
            <a:fillRect/>
          </a:stretch>
        </p:blipFill>
        <p:spPr bwMode="auto">
          <a:xfrm>
            <a:off x="6176282" y="0"/>
            <a:ext cx="2971800" cy="6859588"/>
          </a:xfrm>
          <a:prstGeom prst="rect">
            <a:avLst/>
          </a:prstGeom>
          <a:noFill/>
          <a:ln w="9525">
            <a:noFill/>
            <a:miter lim="800000"/>
            <a:headEnd/>
            <a:tailEnd/>
          </a:ln>
        </p:spPr>
      </p:pic>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Picture 2" descr="autodesk.jpg"/>
          <p:cNvPicPr>
            <a:picLocks noChangeAspect="1"/>
          </p:cNvPicPr>
          <p:nvPr userDrawn="1"/>
        </p:nvPicPr>
        <p:blipFill>
          <a:blip r:embed="rId2"/>
          <a:srcRect t="15720"/>
          <a:stretch>
            <a:fillRect/>
          </a:stretch>
        </p:blipFill>
        <p:spPr>
          <a:xfrm>
            <a:off x="8661197" y="2225846"/>
            <a:ext cx="482803" cy="4632154"/>
          </a:xfrm>
          <a:prstGeom prst="rect">
            <a:avLst/>
          </a:prstGeom>
        </p:spPr>
      </p:pic>
      <p:sp>
        <p:nvSpPr>
          <p:cNvPr id="4" name="TextBox 3"/>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rPr>
              <a:t>Revit Structure API </a:t>
            </a:r>
            <a:fld id="{E0DFDB38-F135-461F-86E5-0089A545AD3A}" type="slidenum">
              <a:rPr lang="en-GB" sz="1300" smtClean="0">
                <a:solidFill>
                  <a:schemeClr val="tx1">
                    <a:lumMod val="50000"/>
                    <a:lumOff val="50000"/>
                  </a:schemeClr>
                </a:solidFill>
              </a:rPr>
              <a:pPr algn="ctr"/>
              <a:t>‹#›</a:t>
            </a:fld>
            <a:endParaRPr lang="en-GB" sz="1300">
              <a:solidFill>
                <a:schemeClr val="tx1">
                  <a:lumMod val="50000"/>
                  <a:lumOff val="50000"/>
                </a:schemeClr>
              </a:solidFill>
            </a:endParaRPr>
          </a:p>
        </p:txBody>
      </p:sp>
      <p:sp>
        <p:nvSpPr>
          <p:cNvPr id="5" name="TextBox 4"/>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rPr>
              <a:t>Copyright © 2008 Autodesk Inc. </a:t>
            </a:r>
            <a:endParaRPr lang="en-GB" sz="900">
              <a:solidFill>
                <a:schemeClr val="tx1">
                  <a:lumMod val="50000"/>
                  <a:lumOff val="50000"/>
                </a:schemeClr>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descr="autodesk.jpg"/>
          <p:cNvPicPr>
            <a:picLocks noChangeAspect="1"/>
          </p:cNvPicPr>
          <p:nvPr userDrawn="1"/>
        </p:nvPicPr>
        <p:blipFill>
          <a:blip r:embed="rId2"/>
          <a:srcRect t="15720"/>
          <a:stretch>
            <a:fillRect/>
          </a:stretch>
        </p:blipFill>
        <p:spPr>
          <a:xfrm>
            <a:off x="8661197" y="2225846"/>
            <a:ext cx="482803" cy="4632154"/>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hyperlink" Target="http://www.autodesk.com/joinadn" TargetMode="External"/><Relationship Id="rId3" Type="http://schemas.openxmlformats.org/officeDocument/2006/relationships/hyperlink" Target="http://adn.autodesk.com/adn/servlet/item?siteID=4814862&amp;id=10194238&amp;linkID=4901650" TargetMode="External"/><Relationship Id="rId7" Type="http://schemas.openxmlformats.org/officeDocument/2006/relationships/hyperlink" Target="http://www.autodesk.com/apitraining" TargetMode="External"/><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hyperlink" Target="http://discussion.autodesk.com/" TargetMode="External"/><Relationship Id="rId5" Type="http://schemas.openxmlformats.org/officeDocument/2006/relationships/hyperlink" Target="http://www.adskconsulting.com/adn/cs/api_course_sched.php" TargetMode="External"/><Relationship Id="rId4" Type="http://schemas.openxmlformats.org/officeDocument/2006/relationships/hyperlink" Target="http://adn.autodesk.com/adn/servlet/index?siteID=4814862&amp;id=5475217&amp;linkID=490165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video" Target="file:///C:\structural%20Bim\animation.avi" TargetMode="Externa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video" Target="file:///C:\structural%20Bim\fabrication.avi" TargetMode="External"/><Relationship Id="rId1" Type="http://schemas.openxmlformats.org/officeDocument/2006/relationships/video" Target="file:///C:\structural%20Bim\blast%20analysis.avi" TargetMode="External"/><Relationship Id="rId6" Type="http://schemas.openxmlformats.org/officeDocument/2006/relationships/notesSlide" Target="../notesSlides/notesSlide15.xml"/><Relationship Id="rId11" Type="http://schemas.openxmlformats.org/officeDocument/2006/relationships/image" Target="../media/image32.png"/><Relationship Id="rId5" Type="http://schemas.openxmlformats.org/officeDocument/2006/relationships/slideLayout" Target="../slideLayouts/slideLayout3.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video" Target="file:///C:\structural%20Bim\conference%20structure.avi" TargetMode="External"/><Relationship Id="rId9" Type="http://schemas.openxmlformats.org/officeDocument/2006/relationships/image" Target="../media/image30.pn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image" Target="../media/image42.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4.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4.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adn.autodesk.com/adn/servlet/item?siteID=4814862&amp;id=10194238&amp;linkID=4901650"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adn.autodesk.com/adn/servlet/item?siteID=4814862&amp;id=11255592&amp;linkID=4901650" TargetMode="External"/><Relationship Id="rId4" Type="http://schemas.openxmlformats.org/officeDocument/2006/relationships/hyperlink" Target="http://download.autodesk.com/media/adn/Revit2009APIWebcast_06May2008.zip"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mk:@MSITStore:C:\RevitAPI%202009\Revit%202009%20SDK\RevitAPI.chm::/html/T_Autodesk_Revit_Elements_PointLoad.htm" TargetMode="External"/><Relationship Id="rId3" Type="http://schemas.openxmlformats.org/officeDocument/2006/relationships/hyperlink" Target="mk:@MSITStore:C:\RevitAPI%202009\Revit%202009%20SDK\RevitAPI.chm::/html/T_Autodesk_Revit_Geometry_Reference.htm" TargetMode="External"/><Relationship Id="rId7" Type="http://schemas.openxmlformats.org/officeDocument/2006/relationships/hyperlink" Target="mk:@MSITStore:C:\RevitAPI%202009\Revit%202009%20SDK\RevitAPI.chm::/html/T_Autodesk_Revit_Elements_SketchPlane.htm"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mk:@MSITStore:C:\RevitAPI%202009\Revit%202009%20SDK\RevitAPI.chm::/html/T_Autodesk_Revit_Symbols_PointLoadType.htm" TargetMode="External"/><Relationship Id="rId5" Type="http://schemas.openxmlformats.org/officeDocument/2006/relationships/hyperlink" Target="http://msdn2.microsoft.com/en-us/a28wyd50" TargetMode="External"/><Relationship Id="rId4" Type="http://schemas.openxmlformats.org/officeDocument/2006/relationships/hyperlink" Target="mk:@MSITStore:C:\RevitAPI%202009\Revit%202009%20SDK\RevitAPI.chm::/html/T_Autodesk_Revit_Geometry_XYZ.htm"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1.jpeg"/><Relationship Id="rId4" Type="http://schemas.openxmlformats.org/officeDocument/2006/relationships/image" Target="../media/image100.jpeg"/></Relationships>
</file>

<file path=ppt/slides/_rels/slide7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107.jpeg"/><Relationship Id="rId4" Type="http://schemas.openxmlformats.org/officeDocument/2006/relationships/image" Target="../media/image106.jpeg"/></Relationships>
</file>

<file path=ppt/slides/_rels/slide78.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jpeg"/><Relationship Id="rId7" Type="http://schemas.openxmlformats.org/officeDocument/2006/relationships/image" Target="../media/image122.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t>
            </a:r>
            <a:r>
              <a:rPr lang="en-US" sz="6000" smtClean="0">
                <a:latin typeface="+mj-lt"/>
              </a:rPr>
              <a:t>API</a:t>
            </a:r>
          </a:p>
          <a:p>
            <a:pPr eaLnBrk="0" hangingPunct="0"/>
            <a:r>
              <a:rPr lang="en-US" sz="3200" smtClean="0">
                <a:latin typeface="+mj-lt"/>
              </a:rPr>
              <a:t>Analysis Link, Rebar and Detailing</a:t>
            </a:r>
            <a:endParaRPr lang="en-US" sz="3200">
              <a:latin typeface="+mj-lt"/>
            </a:endParaRP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400">
                <a:latin typeface="+mj-lt"/>
              </a:rPr>
              <a:t>Jeremy Tammik</a:t>
            </a:r>
            <a:endParaRPr lang="en-US" sz="2400" b="1">
              <a:latin typeface="+mj-lt"/>
            </a:endParaRPr>
          </a:p>
          <a:p>
            <a:pPr eaLnBrk="0" hangingPunct="0"/>
            <a:r>
              <a:rPr lang="en-US" sz="1600" smtClean="0">
                <a:latin typeface="+mj-lt"/>
              </a:rPr>
              <a:t>Developer Technical Services</a:t>
            </a:r>
            <a:endParaRPr lang="en-US" sz="1600" dirty="0">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smtClean="0">
                <a:solidFill>
                  <a:schemeClr val="tx1"/>
                </a:solidFill>
                <a:latin typeface="+mj-lt"/>
              </a:rPr>
              <a:t>– </a:t>
            </a:r>
            <a:r>
              <a:rPr lang="en-US" sz="1800" dirty="0">
                <a:solidFill>
                  <a:schemeClr val="tx1"/>
                </a:solidFill>
                <a:latin typeface="+mj-lt"/>
              </a:rPr>
              <a:t>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smtClean="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smtClean="0"/>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smtClean="0"/>
              <a:t>Code</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Document doc = commandData.Application.ActiveDocument;</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 Create a drafting view</a:t>
            </a:r>
          </a:p>
          <a:p>
            <a:pPr marL="357100" lvl="2" indent="0">
              <a:buNone/>
            </a:pPr>
            <a:r>
              <a:rPr lang="en-GB" b="1" smtClean="0">
                <a:solidFill>
                  <a:schemeClr val="hlink"/>
                </a:solidFill>
                <a:latin typeface="Courier New" pitchFamily="49" charset="0"/>
              </a:rPr>
              <a:t>ViewDrafting drafting = doc.Create.NewViewDrafting();</a:t>
            </a:r>
          </a:p>
        </p:txBody>
      </p:sp>
      <p:pic>
        <p:nvPicPr>
          <p:cNvPr id="16388" name="Picture 4"/>
          <p:cNvPicPr>
            <a:picLocks noChangeAspect="1" noChangeArrowheads="1"/>
          </p:cNvPicPr>
          <p:nvPr/>
        </p:nvPicPr>
        <p:blipFill>
          <a:blip r:embed="rId3"/>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smtClean="0"/>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smtClean="0"/>
              <a:t>Import</a:t>
            </a:r>
            <a:endParaRPr lang="en-GB" sz="2400" b="1" smtClean="0">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smtClean="0">
                <a:solidFill>
                  <a:schemeClr val="tx1"/>
                </a:solidFill>
                <a:latin typeface="Courier New" pitchFamily="49" charset="0"/>
                <a:cs typeface="Courier New" pitchFamily="49" charset="0"/>
              </a:rPr>
              <a:t>DWGImportOptions </a:t>
            </a:r>
            <a:r>
              <a:rPr lang="en-US" sz="1200" b="1">
                <a:solidFill>
                  <a:schemeClr val="tx1"/>
                </a:solidFill>
                <a:latin typeface="Courier New" pitchFamily="49" charset="0"/>
                <a:cs typeface="Courier New" pitchFamily="49" charset="0"/>
              </a:rPr>
              <a:t>opts = new </a:t>
            </a:r>
            <a:r>
              <a:rPr lang="en-US" sz="1200" b="1">
                <a:solidFill>
                  <a:srgbClr val="C00000"/>
                </a:solidFill>
                <a:latin typeface="Courier New" pitchFamily="49" charset="0"/>
                <a:cs typeface="Courier New" pitchFamily="49" charset="0"/>
              </a:rPr>
              <a:t>DWGImportOptions</a:t>
            </a:r>
            <a:r>
              <a:rPr lang="en-US" sz="1200" b="1">
                <a:solidFill>
                  <a:schemeClr val="tx1"/>
                </a:solidFill>
                <a:latin typeface="Courier New" pitchFamily="49" charset="0"/>
                <a:cs typeface="Courier New" pitchFamily="49" charset="0"/>
              </a:rPr>
              <a:t>();</a:t>
            </a:r>
          </a:p>
          <a:p>
            <a:r>
              <a:rPr lang="en-US" sz="1200" b="1">
                <a:solidFill>
                  <a:schemeClr val="tx1"/>
                </a:solidFill>
                <a:latin typeface="Courier New" pitchFamily="49" charset="0"/>
                <a:cs typeface="Courier New" pitchFamily="49" charset="0"/>
              </a:rPr>
              <a:t>opts.Placement = </a:t>
            </a:r>
            <a:r>
              <a:rPr lang="en-US" sz="1200" b="1" smtClean="0">
                <a:solidFill>
                  <a:schemeClr val="tx1"/>
                </a:solidFill>
                <a:latin typeface="Courier New" pitchFamily="49" charset="0"/>
                <a:cs typeface="Courier New" pitchFamily="49" charset="0"/>
              </a:rPr>
              <a:t>ImportPlacement.Centered</a:t>
            </a:r>
            <a:r>
              <a:rPr lang="en-US" sz="1200" b="1">
                <a:solidFill>
                  <a:schemeClr val="tx1"/>
                </a:solidFill>
                <a:latin typeface="Courier New" pitchFamily="49" charset="0"/>
                <a:cs typeface="Courier New" pitchFamily="49" charset="0"/>
              </a:rPr>
              <a:t>; </a:t>
            </a:r>
            <a:r>
              <a:rPr lang="en-US" sz="1200" b="1">
                <a:solidFill>
                  <a:srgbClr val="00B050"/>
                </a:solidFill>
                <a:latin typeface="Courier New" pitchFamily="49" charset="0"/>
                <a:cs typeface="Courier New" pitchFamily="49" charset="0"/>
              </a:rPr>
              <a:t>// Origin, </a:t>
            </a:r>
            <a:r>
              <a:rPr lang="en-US" sz="1200" b="1" smtClean="0">
                <a:solidFill>
                  <a:srgbClr val="00B050"/>
                </a:solidFill>
                <a:latin typeface="Courier New" pitchFamily="49" charset="0"/>
                <a:cs typeface="Courier New" pitchFamily="49" charset="0"/>
              </a:rPr>
              <a:t>Center, Shared </a:t>
            </a:r>
            <a:endParaRPr lang="en-US" sz="1200" b="1">
              <a:solidFill>
                <a:srgbClr val="00B050"/>
              </a:solidFill>
              <a:latin typeface="Courier New" pitchFamily="49" charset="0"/>
              <a:cs typeface="Courier New" pitchFamily="49" charset="0"/>
            </a:endParaRP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other possible options.</a:t>
            </a:r>
          </a:p>
          <a:p>
            <a:r>
              <a:rPr lang="en-US" sz="1200" b="1">
                <a:solidFill>
                  <a:schemeClr val="tx1"/>
                </a:solidFill>
                <a:latin typeface="Courier New" pitchFamily="49" charset="0"/>
                <a:cs typeface="Courier New" pitchFamily="49" charset="0"/>
              </a:rPr>
              <a:t>opts.ColorMode = </a:t>
            </a:r>
            <a:r>
              <a:rPr lang="en-US" sz="1200" b="1" smtClean="0">
                <a:solidFill>
                  <a:schemeClr val="tx1"/>
                </a:solidFill>
                <a:latin typeface="Courier New" pitchFamily="49" charset="0"/>
                <a:cs typeface="Courier New" pitchFamily="49" charset="0"/>
              </a:rPr>
              <a:t>ImportColorMode.Preserved</a:t>
            </a:r>
            <a:r>
              <a:rPr lang="en-US" sz="1200" b="1">
                <a:solidFill>
                  <a:schemeClr val="tx1"/>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 BlackAndWhite</a:t>
            </a:r>
            <a:r>
              <a:rPr lang="en-US" sz="1200" b="1">
                <a:solidFill>
                  <a:srgbClr val="00B050"/>
                </a:solidFill>
                <a:latin typeface="Courier New" pitchFamily="49" charset="0"/>
                <a:cs typeface="Courier New" pitchFamily="49" charset="0"/>
              </a:rPr>
              <a:t>, Inverted, </a:t>
            </a:r>
            <a:r>
              <a:rPr lang="en-US" sz="1200" b="1" smtClean="0">
                <a:solidFill>
                  <a:srgbClr val="00B050"/>
                </a:solidFill>
                <a:latin typeface="Courier New" pitchFamily="49" charset="0"/>
                <a:cs typeface="Courier New" pitchFamily="49" charset="0"/>
              </a:rPr>
              <a:t>Preserved</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//opts.CustomScale = 1; </a:t>
            </a:r>
          </a:p>
          <a:p>
            <a:r>
              <a:rPr lang="en-US" sz="1200" b="1">
                <a:solidFill>
                  <a:schemeClr val="tx1"/>
                </a:solidFill>
                <a:latin typeface="Courier New" pitchFamily="49" charset="0"/>
                <a:cs typeface="Courier New" pitchFamily="49" charset="0"/>
              </a:rPr>
              <a:t>opts.OrientToView = true; </a:t>
            </a:r>
            <a:r>
              <a:rPr lang="en-US" sz="1200" b="1">
                <a:solidFill>
                  <a:srgbClr val="00B050"/>
                </a:solidFill>
                <a:latin typeface="Courier New" pitchFamily="49" charset="0"/>
                <a:cs typeface="Courier New" pitchFamily="49" charset="0"/>
              </a:rPr>
              <a:t>// true </a:t>
            </a:r>
            <a:r>
              <a:rPr lang="en-US" sz="1200" b="1" smtClean="0">
                <a:solidFill>
                  <a:srgbClr val="00B050"/>
                </a:solidFill>
                <a:latin typeface="Courier New" pitchFamily="49" charset="0"/>
                <a:cs typeface="Courier New" pitchFamily="49" charset="0"/>
              </a:rPr>
              <a:t>or false</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opts.ThisViewOnly = false; </a:t>
            </a:r>
            <a:r>
              <a:rPr lang="en-US" sz="1200" b="1">
                <a:solidFill>
                  <a:srgbClr val="00B050"/>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imports </a:t>
            </a:r>
            <a:r>
              <a:rPr lang="en-US" sz="1200" b="1">
                <a:solidFill>
                  <a:srgbClr val="00B050"/>
                </a:solidFill>
                <a:latin typeface="Courier New" pitchFamily="49" charset="0"/>
                <a:cs typeface="Courier New" pitchFamily="49" charset="0"/>
              </a:rPr>
              <a:t>dwg, dgn, and dxf </a:t>
            </a:r>
            <a:r>
              <a:rPr lang="en-US" sz="1200" b="1" smtClean="0">
                <a:solidFill>
                  <a:srgbClr val="00B050"/>
                </a:solidFill>
                <a:latin typeface="Courier New" pitchFamily="49" charset="0"/>
                <a:cs typeface="Courier New" pitchFamily="49" charset="0"/>
              </a:rPr>
              <a:t>into active </a:t>
            </a:r>
            <a:r>
              <a:rPr lang="en-US" sz="1200" b="1">
                <a:solidFill>
                  <a:srgbClr val="00B050"/>
                </a:solidFill>
                <a:latin typeface="Courier New" pitchFamily="49" charset="0"/>
                <a:cs typeface="Courier New" pitchFamily="49" charset="0"/>
              </a:rPr>
              <a:t>view only?</a:t>
            </a:r>
          </a:p>
          <a:p>
            <a:r>
              <a:rPr lang="en-US" sz="1200" b="1">
                <a:solidFill>
                  <a:schemeClr val="tx1"/>
                </a:solidFill>
                <a:latin typeface="Courier New" pitchFamily="49" charset="0"/>
                <a:cs typeface="Courier New" pitchFamily="49" charset="0"/>
              </a:rPr>
              <a:t>opts.Unit = </a:t>
            </a:r>
            <a:r>
              <a:rPr lang="en-US" sz="1200" b="1" smtClean="0">
                <a:solidFill>
                  <a:schemeClr val="tx1"/>
                </a:solidFill>
                <a:latin typeface="Courier New" pitchFamily="49" charset="0"/>
                <a:cs typeface="Courier New" pitchFamily="49" charset="0"/>
              </a:rPr>
              <a:t>ImportUnit.Default</a:t>
            </a:r>
            <a:r>
              <a:rPr lang="en-US" sz="1200" b="1">
                <a:solidFill>
                  <a:schemeClr val="tx1"/>
                </a:solidFill>
                <a:latin typeface="Courier New" pitchFamily="49" charset="0"/>
                <a:cs typeface="Courier New" pitchFamily="49" charset="0"/>
              </a:rPr>
              <a:t>; </a:t>
            </a:r>
          </a:p>
          <a:p>
            <a:r>
              <a:rPr lang="en-US" sz="1200" b="1">
                <a:solidFill>
                  <a:schemeClr val="tx1"/>
                </a:solidFill>
                <a:latin typeface="Courier New" pitchFamily="49" charset="0"/>
                <a:cs typeface="Courier New" pitchFamily="49" charset="0"/>
              </a:rPr>
              <a:t>opts.View = m_revitApp.ActiveDocument.ActiveView; </a:t>
            </a:r>
          </a:p>
          <a:p>
            <a:r>
              <a:rPr lang="en-US" sz="1200" b="1">
                <a:solidFill>
                  <a:schemeClr val="tx1"/>
                </a:solidFill>
                <a:latin typeface="Courier New" pitchFamily="49" charset="0"/>
                <a:cs typeface="Courier New" pitchFamily="49" charset="0"/>
              </a:rPr>
              <a:t>opts.VisibleLayersOnly = false; </a:t>
            </a:r>
            <a:r>
              <a:rPr lang="en-US" sz="1200" b="1">
                <a:solidFill>
                  <a:srgbClr val="00B050"/>
                </a:solidFill>
                <a:latin typeface="Courier New" pitchFamily="49" charset="0"/>
                <a:cs typeface="Courier New" pitchFamily="49" charset="0"/>
              </a:rPr>
              <a:t>// true or false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Revit.Element newElement = new Revit.Element();</a:t>
            </a:r>
          </a:p>
          <a:p>
            <a:r>
              <a:rPr lang="en-US" sz="1200" b="1">
                <a:solidFill>
                  <a:srgbClr val="C00000"/>
                </a:solidFill>
                <a:latin typeface="Courier New" pitchFamily="49" charset="0"/>
                <a:cs typeface="Courier New" pitchFamily="49" charset="0"/>
              </a:rPr>
              <a:t>rvtDoc.Import</a:t>
            </a:r>
            <a:r>
              <a:rPr lang="en-US" sz="1200" b="1" smtClean="0">
                <a:solidFill>
                  <a:schemeClr val="tx1"/>
                </a:solidFill>
                <a:latin typeface="Courier New" pitchFamily="49" charset="0"/>
                <a:cs typeface="Courier New" pitchFamily="49" charset="0"/>
              </a:rPr>
              <a:t>( dbox.FileName</a:t>
            </a:r>
            <a:r>
              <a:rPr lang="en-US" sz="1200" b="1">
                <a:solidFill>
                  <a:schemeClr val="tx1"/>
                </a:solidFill>
                <a:latin typeface="Courier New" pitchFamily="49" charset="0"/>
                <a:cs typeface="Courier New" pitchFamily="49" charset="0"/>
              </a:rPr>
              <a:t>, opts, ref </a:t>
            </a:r>
            <a:r>
              <a:rPr lang="en-US" sz="1200" b="1" smtClean="0">
                <a:solidFill>
                  <a:schemeClr val="tx1"/>
                </a:solidFill>
                <a:latin typeface="Courier New" pitchFamily="49" charset="0"/>
                <a:cs typeface="Courier New" pitchFamily="49" charset="0"/>
              </a:rPr>
              <a:t>newElement );</a:t>
            </a:r>
            <a:endParaRPr lang="en-GB" sz="1200" b="1">
              <a:solidFill>
                <a:schemeClr val="tx1"/>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smtClean="0"/>
              <a:t>E</a:t>
            </a:r>
            <a:r>
              <a:rPr lang="en-GB" smtClean="0"/>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smtClean="0"/>
              <a:t>Export</a:t>
            </a:r>
            <a:endParaRPr lang="en-GB" sz="1100" b="1" smtClean="0">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smtClean="0">
                <a:solidFill>
                  <a:schemeClr val="tx1"/>
                </a:solidFill>
                <a:latin typeface="Courier New" pitchFamily="49" charset="0"/>
              </a:rPr>
              <a:t>opts </a:t>
            </a:r>
            <a:r>
              <a:rPr lang="en-GB" sz="1400" b="1">
                <a:solidFill>
                  <a:schemeClr val="tx1"/>
                </a:solidFill>
                <a:latin typeface="Courier New" pitchFamily="49" charset="0"/>
              </a:rPr>
              <a:t>dwgExportOptions = new </a:t>
            </a:r>
            <a:r>
              <a:rPr lang="en-GB" sz="1400" b="1">
                <a:solidFill>
                  <a:srgbClr val="C00000"/>
                </a:solidFill>
                <a:latin typeface="Courier New" pitchFamily="49" charset="0"/>
              </a:rPr>
              <a:t>DWGExportOptions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buFont typeface="Wingdings" pitchFamily="2" charset="2"/>
              <a:buNone/>
            </a:pPr>
            <a:r>
              <a:rPr lang="en-GB" sz="1400" b="1">
                <a:solidFill>
                  <a:schemeClr val="tx1"/>
                </a:solidFill>
                <a:latin typeface="Courier New" pitchFamily="49" charset="0"/>
              </a:rPr>
              <a:t>opts.ExportingAreas = false; </a:t>
            </a:r>
            <a:r>
              <a:rPr lang="en-GB" sz="1400" b="1">
                <a:solidFill>
                  <a:srgbClr val="00B050"/>
                </a:solidFill>
                <a:latin typeface="Courier New" pitchFamily="49" charset="0"/>
              </a:rPr>
              <a:t>// export room and areas </a:t>
            </a:r>
          </a:p>
          <a:p>
            <a:pPr>
              <a:buFont typeface="Wingdings" pitchFamily="2" charset="2"/>
              <a:buNone/>
            </a:pPr>
            <a:r>
              <a:rPr lang="en-GB" sz="1400" b="1">
                <a:solidFill>
                  <a:schemeClr val="tx1"/>
                </a:solidFill>
                <a:latin typeface="Courier New" pitchFamily="49" charset="0"/>
              </a:rPr>
              <a:t>opts.FileVersion </a:t>
            </a:r>
            <a:r>
              <a:rPr lang="en-GB" sz="1400" b="1" smtClean="0">
                <a:solidFill>
                  <a:schemeClr val="tx1"/>
                </a:solidFill>
                <a:latin typeface="Courier New" pitchFamily="49" charset="0"/>
              </a:rPr>
              <a:t>= ACADVersion.R2007</a:t>
            </a:r>
            <a:r>
              <a:rPr lang="en-GB" sz="1400" b="1">
                <a:solidFill>
                  <a:schemeClr val="tx1"/>
                </a:solidFill>
                <a:latin typeface="Courier New" pitchFamily="49" charset="0"/>
              </a:rPr>
              <a:t>; </a:t>
            </a:r>
            <a:r>
              <a:rPr lang="en-GB" sz="1400" b="1">
                <a:solidFill>
                  <a:srgbClr val="00B050"/>
                </a:solidFill>
                <a:latin typeface="Courier New" pitchFamily="49" charset="0"/>
              </a:rPr>
              <a:t>// acad file version</a:t>
            </a:r>
          </a:p>
          <a:p>
            <a:pPr>
              <a:buFont typeface="Wingdings" pitchFamily="2" charset="2"/>
              <a:buNone/>
            </a:pPr>
            <a:r>
              <a:rPr lang="en-GB" sz="1400" b="1">
                <a:solidFill>
                  <a:schemeClr val="tx1"/>
                </a:solidFill>
                <a:latin typeface="Courier New" pitchFamily="49" charset="0"/>
              </a:rPr>
              <a:t>opts.LayerMapping = “AIA”; </a:t>
            </a:r>
            <a:r>
              <a:rPr lang="en-GB" sz="1400" b="1">
                <a:solidFill>
                  <a:srgbClr val="00B050"/>
                </a:solidFill>
                <a:latin typeface="Courier New" pitchFamily="49" charset="0"/>
              </a:rPr>
              <a:t>// layer standard: </a:t>
            </a:r>
            <a:r>
              <a:rPr lang="en-US" sz="1400" b="1">
                <a:solidFill>
                  <a:srgbClr val="00B050"/>
                </a:solidFill>
                <a:latin typeface="Courier New" pitchFamily="49" charset="0"/>
              </a:rPr>
              <a:t>AIA/CP83/BS1192/ISO13567</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opts.LineScaling = </a:t>
            </a:r>
            <a:r>
              <a:rPr lang="en-GB" sz="1400" b="1" smtClean="0">
                <a:solidFill>
                  <a:schemeClr val="tx1"/>
                </a:solidFill>
                <a:latin typeface="Courier New" pitchFamily="49" charset="0"/>
              </a:rPr>
              <a:t>LineScaling.ModelSpace</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PaperSpace/ViewScale</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opts.MergedViews = true;</a:t>
            </a:r>
          </a:p>
          <a:p>
            <a:pPr>
              <a:buFont typeface="Wingdings" pitchFamily="2" charset="2"/>
              <a:buNone/>
            </a:pPr>
            <a:r>
              <a:rPr lang="en-GB" sz="1400" b="1">
                <a:solidFill>
                  <a:schemeClr val="tx1"/>
                </a:solidFill>
                <a:latin typeface="Courier New" pitchFamily="49" charset="0"/>
              </a:rPr>
              <a:t>opts.PropOverrides = </a:t>
            </a:r>
            <a:r>
              <a:rPr lang="en-GB" sz="1400" b="1" smtClean="0">
                <a:solidFill>
                  <a:schemeClr val="tx1"/>
                </a:solidFill>
                <a:latin typeface="Courier New" pitchFamily="49" charset="0"/>
              </a:rPr>
              <a:t>PropOverrideMode.NewLayer</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ByLayer/ByEntity</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opts.SharedCoords = true; </a:t>
            </a:r>
          </a:p>
          <a:p>
            <a:r>
              <a:rPr lang="en-GB" sz="1400" b="1">
                <a:solidFill>
                  <a:schemeClr val="tx1"/>
                </a:solidFill>
                <a:latin typeface="Courier New" pitchFamily="49" charset="0"/>
              </a:rPr>
              <a:t>opts.TargetUnit = </a:t>
            </a:r>
            <a:r>
              <a:rPr lang="en-GB" sz="1400" b="1" smtClean="0">
                <a:solidFill>
                  <a:schemeClr val="tx1"/>
                </a:solidFill>
                <a:latin typeface="Courier New" pitchFamily="49" charset="0"/>
              </a:rPr>
              <a:t>ExportUnit.Millimeter</a:t>
            </a:r>
            <a:r>
              <a:rPr lang="en-GB" sz="1400" b="1">
                <a:solidFill>
                  <a:schemeClr val="tx1"/>
                </a:solidFill>
                <a:latin typeface="Courier New" pitchFamily="49" charset="0"/>
              </a:rPr>
              <a:t>;</a:t>
            </a:r>
          </a:p>
          <a:p>
            <a:r>
              <a:rPr lang="en-GB" sz="1400" b="1">
                <a:solidFill>
                  <a:schemeClr val="tx1"/>
                </a:solidFill>
                <a:latin typeface="Courier New" pitchFamily="49" charset="0"/>
              </a:rPr>
              <a:t>opts.ExportOfSolids = </a:t>
            </a:r>
            <a:r>
              <a:rPr lang="en-GB" sz="1400" b="1" smtClean="0">
                <a:solidFill>
                  <a:schemeClr val="tx1"/>
                </a:solidFill>
                <a:latin typeface="Courier New" pitchFamily="49" charset="0"/>
              </a:rPr>
              <a:t>SolidGeometry.ACIS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lnSpc>
                <a:spcPct val="80000"/>
              </a:lnSpc>
            </a:pPr>
            <a:r>
              <a:rPr lang="en-GB" sz="1400" b="1">
                <a:solidFill>
                  <a:schemeClr val="tx1"/>
                </a:solidFill>
                <a:latin typeface="Courier New" pitchFamily="49" charset="0"/>
              </a:rPr>
              <a:t>exported = rvtDoc.</a:t>
            </a:r>
            <a:r>
              <a:rPr lang="en-GB" sz="1400" b="1">
                <a:solidFill>
                  <a:srgbClr val="C00000"/>
                </a:solidFill>
                <a:latin typeface="Courier New" pitchFamily="49" charset="0"/>
              </a:rPr>
              <a:t>Export</a:t>
            </a:r>
            <a:r>
              <a:rPr lang="en-GB" sz="1400" b="1">
                <a:solidFill>
                  <a:schemeClr val="tx1"/>
                </a:solidFill>
                <a:latin typeface="Courier New" pitchFamily="49" charset="0"/>
              </a:rPr>
              <a:t>( folder, name, views, opts </a:t>
            </a:r>
            <a:r>
              <a:rPr lang="en-GB" sz="1400" b="1" smtClean="0">
                <a:solidFill>
                  <a:schemeClr val="tx1"/>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smtClean="0"/>
              <a:t>Import and export DWG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smtClean="0"/>
          </a:p>
        </p:txBody>
      </p:sp>
      <p:pic>
        <p:nvPicPr>
          <p:cNvPr id="19461" name="Picture 4"/>
          <p:cNvPicPr>
            <a:picLocks noChangeAspect="1" noChangeArrowheads="1"/>
          </p:cNvPicPr>
          <p:nvPr/>
        </p:nvPicPr>
        <p:blipFill>
          <a:blip r:embed="rId4"/>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smtClean="0">
                <a:ea typeface="ＭＳ Ｐゴシック" pitchFamily="34" charset="-128"/>
              </a:rPr>
              <a:t>All, C# </a:t>
            </a:r>
          </a:p>
          <a:p>
            <a:pPr marL="355556" lvl="1" indent="-271430">
              <a:lnSpc>
                <a:spcPct val="80000"/>
              </a:lnSpc>
            </a:pPr>
            <a:r>
              <a:rPr lang="en-US" altLang="zh-CN" dirty="0" err="1" smtClean="0">
                <a:ea typeface="ＭＳ Ｐゴシック" pitchFamily="34" charset="-128"/>
              </a:rPr>
              <a:t>ImportExportDWG</a:t>
            </a:r>
            <a:r>
              <a:rPr lang="en-US" altLang="zh-CN" dirty="0" smtClean="0">
                <a:ea typeface="ＭＳ Ｐゴシック" pitchFamily="34" charset="-128"/>
              </a:rPr>
              <a:t> was enhanced to handle additional file formats</a:t>
            </a:r>
          </a:p>
          <a:p>
            <a:pPr marL="722224" lvl="2" indent="-271430">
              <a:lnSpc>
                <a:spcPct val="80000"/>
              </a:lnSpc>
            </a:pPr>
            <a:r>
              <a:rPr lang="en-US" dirty="0" smtClean="0"/>
              <a:t>Export - </a:t>
            </a:r>
            <a:r>
              <a:rPr lang="en-US" dirty="0" err="1" smtClean="0"/>
              <a:t>dwg</a:t>
            </a:r>
            <a:r>
              <a:rPr lang="en-US" dirty="0" smtClean="0"/>
              <a:t>, 2D and 3D </a:t>
            </a:r>
            <a:r>
              <a:rPr lang="en-US" dirty="0" err="1" smtClean="0"/>
              <a:t>dwf</a:t>
            </a:r>
            <a:r>
              <a:rPr lang="en-US" dirty="0" smtClean="0"/>
              <a:t> and </a:t>
            </a:r>
            <a:r>
              <a:rPr lang="en-US" dirty="0" err="1" smtClean="0"/>
              <a:t>dwfx</a:t>
            </a:r>
            <a:r>
              <a:rPr lang="en-US" dirty="0" smtClean="0"/>
              <a:t>, </a:t>
            </a:r>
            <a:r>
              <a:rPr lang="en-US" dirty="0" err="1" smtClean="0"/>
              <a:t>gbxml</a:t>
            </a:r>
            <a:r>
              <a:rPr lang="en-US" dirty="0" smtClean="0"/>
              <a:t> and FBX</a:t>
            </a:r>
          </a:p>
          <a:p>
            <a:pPr marL="722224" lvl="2" indent="-271430">
              <a:lnSpc>
                <a:spcPct val="80000"/>
              </a:lnSpc>
            </a:pPr>
            <a:r>
              <a:rPr lang="en-US" dirty="0" smtClean="0"/>
              <a:t>Import - </a:t>
            </a:r>
            <a:r>
              <a:rPr lang="en-US" dirty="0" err="1" smtClean="0"/>
              <a:t>dwg</a:t>
            </a:r>
            <a:r>
              <a:rPr lang="en-US" dirty="0" smtClean="0"/>
              <a:t> and image file</a:t>
            </a:r>
          </a:p>
          <a:p>
            <a:pPr marL="722224" lvl="2" indent="-271430">
              <a:lnSpc>
                <a:spcPct val="80000"/>
              </a:lnSpc>
            </a:pPr>
            <a:r>
              <a:rPr lang="en-US" dirty="0" smtClean="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smtClean="0"/>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smtClean="0"/>
              <a:t>Create a dimension between two references </a:t>
            </a:r>
          </a:p>
          <a:p>
            <a:pPr eaLnBrk="1" hangingPunct="1">
              <a:lnSpc>
                <a:spcPct val="80000"/>
              </a:lnSpc>
              <a:buFontTx/>
              <a:buNone/>
            </a:pPr>
            <a:r>
              <a:rPr lang="en-GB" sz="2400" smtClean="0"/>
              <a:t>CreateDimensions sample</a:t>
            </a:r>
            <a:endParaRPr lang="en-GB" sz="1200" b="1" smtClean="0">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smtClean="0">
                <a:solidFill>
                  <a:srgbClr val="000000"/>
                </a:solidFill>
                <a:latin typeface="Courier New" pitchFamily="49" charset="0"/>
              </a:rPr>
              <a:t>XYZ </a:t>
            </a:r>
            <a:r>
              <a:rPr lang="en-GB" sz="1200" b="1">
                <a:solidFill>
                  <a:srgbClr val="000000"/>
                </a:solidFill>
                <a:latin typeface="Courier New" pitchFamily="49" charset="0"/>
              </a:rPr>
              <a:t>p1 = newLine.get_EndPoint(0);</a:t>
            </a:r>
          </a:p>
          <a:p>
            <a:pPr>
              <a:lnSpc>
                <a:spcPct val="80000"/>
              </a:lnSpc>
            </a:pPr>
            <a:r>
              <a:rPr lang="en-GB" sz="1200" b="1">
                <a:solidFill>
                  <a:srgbClr val="000000"/>
                </a:solidFill>
                <a:latin typeface="Courier New" pitchFamily="49" charset="0"/>
              </a:rPr>
              <a:t>p1.X += 5;</a:t>
            </a:r>
          </a:p>
          <a:p>
            <a:pPr>
              <a:lnSpc>
                <a:spcPct val="80000"/>
              </a:lnSpc>
            </a:pPr>
            <a:r>
              <a:rPr lang="en-GB" sz="1200" b="1">
                <a:solidFill>
                  <a:srgbClr val="000000"/>
                </a:solidFill>
                <a:latin typeface="Courier New" pitchFamily="49" charset="0"/>
              </a:rPr>
              <a:t>p1.Y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XYZ p2 = newLine.get_EndPoint(1);</a:t>
            </a:r>
          </a:p>
          <a:p>
            <a:pPr>
              <a:lnSpc>
                <a:spcPct val="80000"/>
              </a:lnSpc>
            </a:pPr>
            <a:r>
              <a:rPr lang="en-GB" sz="1200" b="1">
                <a:solidFill>
                  <a:srgbClr val="000000"/>
                </a:solidFill>
                <a:latin typeface="Courier New" pitchFamily="49" charset="0"/>
              </a:rPr>
              <a:t>p2.X += 5;</a:t>
            </a:r>
          </a:p>
          <a:p>
            <a:pPr>
              <a:lnSpc>
                <a:spcPct val="80000"/>
              </a:lnSpc>
            </a:pPr>
            <a:r>
              <a:rPr lang="en-GB" sz="1200" b="1">
                <a:solidFill>
                  <a:srgbClr val="000000"/>
                </a:solidFill>
                <a:latin typeface="Courier New" pitchFamily="49" charset="0"/>
              </a:rPr>
              <a:t>p2.Y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Line newLine2 = app.Create.NewLine( ref p1, ref p2, true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a:t>
            </a:r>
            <a:r>
              <a:rPr lang="en-GB" sz="1200" b="1" smtClean="0">
                <a:solidFill>
                  <a:srgbClr val="000000"/>
                </a:solidFill>
                <a:latin typeface="Courier New" pitchFamily="49" charset="0"/>
              </a:rPr>
              <a:t>set </a:t>
            </a:r>
            <a:r>
              <a:rPr lang="en-GB" sz="1200" b="1">
                <a:solidFill>
                  <a:srgbClr val="000000"/>
                </a:solidFill>
                <a:latin typeface="Courier New" pitchFamily="49" charset="0"/>
              </a:rPr>
              <a:t>the references</a:t>
            </a:r>
          </a:p>
          <a:p>
            <a:pPr>
              <a:lnSpc>
                <a:spcPct val="80000"/>
              </a:lnSpc>
            </a:pPr>
            <a:r>
              <a:rPr lang="en-GB" sz="1200" b="1">
                <a:solidFill>
                  <a:srgbClr val="000000"/>
                </a:solidFill>
                <a:latin typeface="Courier New" pitchFamily="49" charset="0"/>
              </a:rPr>
              <a:t>. .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create a dimention</a:t>
            </a:r>
          </a:p>
          <a:p>
            <a:pPr>
              <a:lnSpc>
                <a:spcPct val="80000"/>
              </a:lnSpc>
            </a:pPr>
            <a:r>
              <a:rPr lang="en-GB" sz="1200" b="1">
                <a:solidFill>
                  <a:srgbClr val="000000"/>
                </a:solidFill>
                <a:latin typeface="Courier New" pitchFamily="49" charset="0"/>
              </a:rPr>
              <a:t>Dimension newDimension = </a:t>
            </a:r>
            <a:r>
              <a:rPr lang="en-GB" sz="1200" b="1" smtClean="0">
                <a:solidFill>
                  <a:srgbClr val="000000"/>
                </a:solidFill>
                <a:latin typeface="Courier New" pitchFamily="49" charset="0"/>
              </a:rPr>
              <a:t>rvtDoc.</a:t>
            </a:r>
            <a:r>
              <a:rPr lang="en-GB" sz="1200" b="1" smtClean="0">
                <a:solidFill>
                  <a:srgbClr val="C00000"/>
                </a:solidFill>
                <a:latin typeface="Courier New" pitchFamily="49" charset="0"/>
              </a:rPr>
              <a:t>Create.NewDimension</a:t>
            </a:r>
            <a:r>
              <a:rPr lang="en-GB" sz="1200" b="1" smtClean="0">
                <a:solidFill>
                  <a:srgbClr val="000000"/>
                </a:solidFill>
                <a:latin typeface="Courier New" pitchFamily="49" charset="0"/>
              </a:rPr>
              <a:t>( </a:t>
            </a:r>
          </a:p>
          <a:p>
            <a:pPr>
              <a:lnSpc>
                <a:spcPct val="80000"/>
              </a:lnSpc>
            </a:pPr>
            <a:r>
              <a:rPr lang="en-GB" sz="1200" b="1" smtClean="0">
                <a:solidFill>
                  <a:srgbClr val="000000"/>
                </a:solidFill>
                <a:latin typeface="Courier New" pitchFamily="49" charset="0"/>
              </a:rPr>
              <a:t>  rvtDoc.ActiveView</a:t>
            </a:r>
            <a:r>
              <a:rPr lang="en-GB" sz="1200" b="1">
                <a:solidFill>
                  <a:srgbClr val="000000"/>
                </a:solidFill>
                <a:latin typeface="Courier New" pitchFamily="49" charset="0"/>
              </a:rPr>
              <a:t>, newLine2, referenceArray </a:t>
            </a:r>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smtClean="0"/>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smtClean="0"/>
              <a:t>Create a reference array for a structural wall</a:t>
            </a:r>
            <a:endParaRPr lang="en-GB" sz="1100" b="1" smtClean="0">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04840" y="1214423"/>
            <a:ext cx="7324746" cy="5147330"/>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ReferenceArray </a:t>
            </a:r>
            <a:r>
              <a:rPr lang="en-GB" sz="1200" b="1">
                <a:solidFill>
                  <a:srgbClr val="000000"/>
                </a:solidFill>
                <a:latin typeface="Courier New" pitchFamily="49" charset="0"/>
              </a:rPr>
              <a:t>referenceArray = new ReferenceArray();</a:t>
            </a:r>
          </a:p>
          <a:p>
            <a:endParaRPr lang="en-GB" sz="1200" b="1">
              <a:solidFill>
                <a:srgbClr val="000000"/>
              </a:solidFill>
              <a:latin typeface="Courier New" pitchFamily="49" charset="0"/>
            </a:endParaRPr>
          </a:p>
          <a:p>
            <a:r>
              <a:rPr lang="en-GB" sz="1200" b="1">
                <a:solidFill>
                  <a:srgbClr val="000000"/>
                </a:solidFill>
                <a:latin typeface="Courier New" pitchFamily="49" charset="0"/>
              </a:rPr>
              <a:t>Options options = rvtApp.Create.NewGeometryOptions();</a:t>
            </a:r>
          </a:p>
          <a:p>
            <a:r>
              <a:rPr lang="en-GB" sz="1200" b="1">
                <a:solidFill>
                  <a:srgbClr val="000000"/>
                </a:solidFill>
                <a:latin typeface="Courier New" pitchFamily="49" charset="0"/>
              </a:rPr>
              <a:t>options.</a:t>
            </a:r>
            <a:r>
              <a:rPr lang="en-GB" sz="1200" b="1">
                <a:solidFill>
                  <a:srgbClr val="C00000"/>
                </a:solidFill>
                <a:latin typeface="Courier New" pitchFamily="49" charset="0"/>
              </a:rPr>
              <a:t>ComputeReferences</a:t>
            </a:r>
            <a:r>
              <a:rPr lang="en-GB" sz="1200" b="1">
                <a:solidFill>
                  <a:srgbClr val="000000"/>
                </a:solidFill>
                <a:latin typeface="Courier New" pitchFamily="49" charset="0"/>
              </a:rPr>
              <a:t> = true;</a:t>
            </a:r>
          </a:p>
          <a:p>
            <a:r>
              <a:rPr lang="en-GB" sz="1200" b="1">
                <a:solidFill>
                  <a:srgbClr val="000000"/>
                </a:solidFill>
                <a:latin typeface="Courier New" pitchFamily="49" charset="0"/>
              </a:rPr>
              <a:t>options.View = rvtDoc.ActiveView;</a:t>
            </a:r>
          </a:p>
          <a:p>
            <a:r>
              <a:rPr lang="en-GB" sz="1200" b="1">
                <a:solidFill>
                  <a:srgbClr val="000000"/>
                </a:solidFill>
                <a:latin typeface="Courier New" pitchFamily="49" charset="0"/>
              </a:rPr>
              <a:t>Revit.Geometry.Element geomElem = </a:t>
            </a:r>
            <a:r>
              <a:rPr lang="en-GB" sz="1200" b="1">
                <a:solidFill>
                  <a:srgbClr val="C00000"/>
                </a:solidFill>
                <a:latin typeface="Courier New" pitchFamily="49" charset="0"/>
              </a:rPr>
              <a:t>wallTemp.get_Geometry</a:t>
            </a:r>
            <a:r>
              <a:rPr lang="en-GB" sz="1200" b="1">
                <a:solidFill>
                  <a:srgbClr val="000000"/>
                </a:solidFill>
                <a:latin typeface="Courier New" pitchFamily="49" charset="0"/>
              </a:rPr>
              <a:t>(options);</a:t>
            </a:r>
          </a:p>
          <a:p>
            <a:r>
              <a:rPr lang="en-GB" sz="1200" b="1">
                <a:solidFill>
                  <a:srgbClr val="000000"/>
                </a:solidFill>
                <a:latin typeface="Courier New" pitchFamily="49" charset="0"/>
              </a:rPr>
              <a:t>GeometryObjectArray geoObjectArray = geomElem.Objects;</a:t>
            </a:r>
          </a:p>
          <a:p>
            <a:endParaRPr lang="en-GB" sz="1200" b="1">
              <a:solidFill>
                <a:srgbClr val="000000"/>
              </a:solidFill>
              <a:latin typeface="Courier New" pitchFamily="49" charset="0"/>
            </a:endParaRPr>
          </a:p>
          <a:p>
            <a:r>
              <a:rPr lang="en-GB" sz="1200" b="1">
                <a:solidFill>
                  <a:srgbClr val="000000"/>
                </a:solidFill>
                <a:latin typeface="Courier New" pitchFamily="49" charset="0"/>
              </a:rPr>
              <a:t>for (int j = 0; j &lt; geoObjectArray.Size; j++)</a:t>
            </a:r>
          </a:p>
          <a:p>
            <a:r>
              <a:rPr lang="en-GB" sz="1200" b="1">
                <a:solidFill>
                  <a:srgbClr val="000000"/>
                </a:solidFill>
                <a:latin typeface="Courier New" pitchFamily="49" charset="0"/>
              </a:rPr>
              <a:t>{</a:t>
            </a:r>
          </a:p>
          <a:p>
            <a:r>
              <a:rPr lang="en-GB" sz="1200" b="1">
                <a:solidFill>
                  <a:srgbClr val="000000"/>
                </a:solidFill>
                <a:latin typeface="Courier New" pitchFamily="49" charset="0"/>
              </a:rPr>
              <a:t>  GeometryObject geoObject = geoObjectArray.get_Item(j);</a:t>
            </a:r>
          </a:p>
          <a:p>
            <a:r>
              <a:rPr lang="en-GB" sz="1200" b="1">
                <a:solidFill>
                  <a:srgbClr val="000000"/>
                </a:solidFill>
                <a:latin typeface="Courier New" pitchFamily="49" charset="0"/>
              </a:rPr>
              <a:t>  Curve curve = geoObject as Curve;</a:t>
            </a:r>
          </a:p>
          <a:p>
            <a:r>
              <a:rPr lang="en-GB" sz="1200" b="1">
                <a:solidFill>
                  <a:srgbClr val="000000"/>
                </a:solidFill>
                <a:latin typeface="Courier New" pitchFamily="49" charset="0"/>
              </a:rPr>
              <a:t>  if (null != curve)</a:t>
            </a:r>
          </a:p>
          <a:p>
            <a:r>
              <a:rPr lang="en-GB" sz="1200" b="1">
                <a:solidFill>
                  <a:srgbClr val="000000"/>
                </a:solidFill>
                <a:latin typeface="Courier New" pitchFamily="49" charset="0"/>
              </a:rPr>
              <a:t>  {</a:t>
            </a:r>
          </a:p>
          <a:p>
            <a:r>
              <a:rPr lang="en-GB" sz="1200" b="1">
                <a:solidFill>
                  <a:srgbClr val="000000"/>
                </a:solidFill>
                <a:latin typeface="Courier New" pitchFamily="49" charset="0"/>
              </a:rPr>
              <a:t>    //find the two upright lines beside the line</a:t>
            </a:r>
          </a:p>
          <a:p>
            <a:r>
              <a:rPr lang="en-GB" sz="1200" b="1">
                <a:solidFill>
                  <a:srgbClr val="000000"/>
                </a:solidFill>
                <a:latin typeface="Courier New" pitchFamily="49" charset="0"/>
              </a:rPr>
              <a:t>    if (</a:t>
            </a:r>
            <a:r>
              <a:rPr lang="en-GB" sz="1200" b="1">
                <a:solidFill>
                  <a:schemeClr val="tx1"/>
                </a:solidFill>
                <a:latin typeface="Courier New" pitchFamily="49" charset="0"/>
              </a:rPr>
              <a:t>Validata</a:t>
            </a:r>
            <a:r>
              <a:rPr lang="en-GB" sz="1200" b="1">
                <a:solidFill>
                  <a:srgbClr val="000000"/>
                </a:solidFill>
                <a:latin typeface="Courier New" pitchFamily="49" charset="0"/>
              </a:rPr>
              <a:t>(newLine, curve as Line))</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r>
              <a:rPr lang="en-GB" sz="1200" b="1">
                <a:solidFill>
                  <a:srgbClr val="C00000"/>
                </a:solidFill>
                <a:latin typeface="Courier New" pitchFamily="49" charset="0"/>
              </a:rPr>
              <a:t>referenceArray.Append(curve.Reference);</a:t>
            </a:r>
          </a:p>
          <a:p>
            <a:r>
              <a:rPr lang="en-GB" sz="1200" b="1">
                <a:solidFill>
                  <a:srgbClr val="000000"/>
                </a:solidFill>
                <a:latin typeface="Courier New" pitchFamily="49" charset="0"/>
              </a:rPr>
              <a:t>    }</a:t>
            </a:r>
          </a:p>
          <a:p>
            <a:r>
              <a:rPr lang="en-GB" sz="1200" b="1">
                <a:solidFill>
                  <a:srgbClr val="000000"/>
                </a:solidFill>
                <a:latin typeface="Courier New" pitchFamily="49" charset="0"/>
              </a:rPr>
              <a:t>    if (2 == referenceArray.Size)</a:t>
            </a:r>
          </a:p>
          <a:p>
            <a:r>
              <a:rPr lang="en-GB" sz="1200" b="1">
                <a:solidFill>
                  <a:srgbClr val="000000"/>
                </a:solidFill>
                <a:latin typeface="Courier New" pitchFamily="49" charset="0"/>
              </a:rPr>
              <a:t>    {</a:t>
            </a:r>
          </a:p>
          <a:p>
            <a:r>
              <a:rPr lang="en-GB" sz="1200" b="1">
                <a:solidFill>
                  <a:srgbClr val="000000"/>
                </a:solidFill>
                <a:latin typeface="Courier New" pitchFamily="49" charset="0"/>
              </a:rPr>
              <a:t>      break;</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smtClean="0"/>
              <a:t>Dimension Creation Tips</a:t>
            </a:r>
            <a:endParaRPr lang="en-GB" sz="2400" smtClean="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smtClean="0"/>
              <a:t>Extend the sample to work with other elements than structural wall</a:t>
            </a:r>
          </a:p>
          <a:p>
            <a:pPr eaLnBrk="1" hangingPunct="1">
              <a:lnSpc>
                <a:spcPct val="80000"/>
              </a:lnSpc>
              <a:buFontTx/>
              <a:buNone/>
            </a:pPr>
            <a:r>
              <a:rPr lang="en-GB" sz="2400" smtClean="0"/>
              <a:t>Architectural wall cannot get reference from edge</a:t>
            </a:r>
          </a:p>
          <a:p>
            <a:pPr eaLnBrk="1" hangingPunct="1">
              <a:lnSpc>
                <a:spcPct val="80000"/>
              </a:lnSpc>
              <a:buFontTx/>
              <a:buNone/>
            </a:pPr>
            <a:r>
              <a:rPr lang="en-GB" sz="2400" smtClean="0"/>
              <a:t>Use face instead - not all geometry has reference</a:t>
            </a:r>
            <a:endParaRPr lang="en-GB" sz="1000" b="1" smtClean="0">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Solid </a:t>
            </a:r>
            <a:r>
              <a:rPr lang="en-GB" sz="1200" b="1">
                <a:solidFill>
                  <a:srgbClr val="000000"/>
                </a:solidFill>
                <a:latin typeface="Courier New" pitchFamily="49" charset="0"/>
              </a:rPr>
              <a:t>solid = geoObject as Solid;</a:t>
            </a:r>
          </a:p>
          <a:p>
            <a:r>
              <a:rPr lang="en-GB" sz="1200" b="1">
                <a:solidFill>
                  <a:srgbClr val="000000"/>
                </a:solidFill>
                <a:latin typeface="Courier New" pitchFamily="49" charset="0"/>
              </a:rPr>
              <a:t>if(null != solid)</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FaceArrayIterator </a:t>
            </a:r>
            <a:r>
              <a:rPr lang="en-GB" sz="1200" b="1">
                <a:solidFill>
                  <a:srgbClr val="000000"/>
                </a:solidFill>
                <a:latin typeface="Courier New" pitchFamily="49" charset="0"/>
              </a:rPr>
              <a:t>faceItor = solid.Faces.ForwardIterator();</a:t>
            </a:r>
          </a:p>
          <a:p>
            <a:pPr marL="0" lvl="1"/>
            <a:r>
              <a:rPr lang="en-GB" sz="1200" b="1" smtClean="0">
                <a:solidFill>
                  <a:srgbClr val="000000"/>
                </a:solidFill>
                <a:latin typeface="Courier New" pitchFamily="49" charset="0"/>
              </a:rPr>
              <a:t>  while </a:t>
            </a:r>
            <a:r>
              <a:rPr lang="en-GB" sz="1200" b="1">
                <a:solidFill>
                  <a:srgbClr val="000000"/>
                </a:solidFill>
                <a:latin typeface="Courier New" pitchFamily="49" charset="0"/>
              </a:rPr>
              <a:t>(faceItor.MoveNext())</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2"/>
            <a:r>
              <a:rPr lang="en-GB" sz="1200" b="1" smtClean="0">
                <a:solidFill>
                  <a:srgbClr val="000000"/>
                </a:solidFill>
                <a:latin typeface="Courier New" pitchFamily="49" charset="0"/>
              </a:rPr>
              <a:t>    PlanarFace </a:t>
            </a:r>
            <a:r>
              <a:rPr lang="en-GB" sz="1200" b="1">
                <a:solidFill>
                  <a:srgbClr val="000000"/>
                </a:solidFill>
                <a:latin typeface="Courier New" pitchFamily="49" charset="0"/>
              </a:rPr>
              <a:t>face = faceItor.Current as PlanarFace;</a:t>
            </a:r>
          </a:p>
          <a:p>
            <a:pPr marL="0" lvl="2"/>
            <a:r>
              <a:rPr lang="en-GB" sz="1200" b="1" smtClean="0">
                <a:solidFill>
                  <a:srgbClr val="000000"/>
                </a:solidFill>
                <a:latin typeface="Courier New" pitchFamily="49" charset="0"/>
              </a:rPr>
              <a:t>    if </a:t>
            </a:r>
            <a:r>
              <a:rPr lang="en-GB" sz="1200" b="1">
                <a:solidFill>
                  <a:srgbClr val="000000"/>
                </a:solidFill>
                <a:latin typeface="Courier New" pitchFamily="49" charset="0"/>
              </a:rPr>
              <a:t>(null != face)</a:t>
            </a:r>
          </a:p>
          <a:p>
            <a:pPr marL="0" lvl="2"/>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B050"/>
                </a:solidFill>
                <a:latin typeface="Courier New" pitchFamily="49" charset="0"/>
              </a:rPr>
              <a:t>      // find </a:t>
            </a:r>
            <a:r>
              <a:rPr lang="en-GB" sz="1200" b="1">
                <a:solidFill>
                  <a:srgbClr val="00B050"/>
                </a:solidFill>
                <a:latin typeface="Courier New" pitchFamily="49" charset="0"/>
              </a:rPr>
              <a:t>the two upright lines beside the line. </a:t>
            </a:r>
          </a:p>
          <a:p>
            <a:pPr marL="0" lvl="3"/>
            <a:r>
              <a:rPr lang="en-GB" sz="1200" b="1" smtClean="0">
                <a:solidFill>
                  <a:srgbClr val="00B050"/>
                </a:solidFill>
                <a:latin typeface="Courier New" pitchFamily="49" charset="0"/>
              </a:rPr>
              <a:t>      // NOTE</a:t>
            </a:r>
            <a:r>
              <a:rPr lang="en-GB" sz="1200" b="1">
                <a:solidFill>
                  <a:srgbClr val="00B050"/>
                </a:solidFill>
                <a:latin typeface="Courier New" pitchFamily="49" charset="0"/>
              </a:rPr>
              <a:t>: overloading this function. We pick up the face in term of its Normal.</a:t>
            </a: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(Validata(newLine, </a:t>
            </a:r>
            <a:r>
              <a:rPr lang="en-GB" sz="1200" b="1">
                <a:solidFill>
                  <a:srgbClr val="C00000"/>
                </a:solidFill>
                <a:latin typeface="Courier New" pitchFamily="49" charset="0"/>
              </a:rPr>
              <a:t>face.Normal</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referenceArray.Append(face.Reference</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(2 == referenceArray.Size)</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a:solidFill>
                  <a:srgbClr val="000000"/>
                </a:solidFill>
                <a:latin typeface="Courier New" pitchFamily="49" charset="0"/>
              </a:rPr>
              <a:t> </a:t>
            </a:r>
            <a:r>
              <a:rPr lang="en-GB" sz="1200" b="1" smtClean="0">
                <a:solidFill>
                  <a:srgbClr val="000000"/>
                </a:solidFill>
                <a:latin typeface="Courier New" pitchFamily="49" charset="0"/>
              </a:rPr>
              <a:t>       break</a:t>
            </a:r>
            <a:r>
              <a:rPr lang="en-GB" sz="1200" b="1">
                <a:solidFill>
                  <a:srgbClr val="000000"/>
                </a:solidFill>
                <a:latin typeface="Courier New" pitchFamily="49" charset="0"/>
              </a:rPr>
              <a:t>;</a:t>
            </a:r>
          </a:p>
          <a:p>
            <a:pPr marL="0" lvl="3"/>
            <a:r>
              <a:rPr lang="en-GB" sz="1200" b="1">
                <a:solidFill>
                  <a:srgbClr val="00B050"/>
                </a:solidFill>
                <a:latin typeface="Courier New" pitchFamily="49" charset="0"/>
              </a:rPr>
              <a:t> </a:t>
            </a:r>
            <a:r>
              <a:rPr lang="en-GB" sz="1200" b="1" smtClean="0">
                <a:solidFill>
                  <a:srgbClr val="00B050"/>
                </a:solidFill>
                <a:latin typeface="Courier New" pitchFamily="49" charset="0"/>
              </a:rPr>
              <a:t>       // . </a:t>
            </a:r>
            <a:r>
              <a:rPr lang="en-GB" sz="1200" b="1">
                <a:solidFill>
                  <a:srgbClr val="00B050"/>
                </a:solidFill>
                <a:latin typeface="Courier New" pitchFamily="49" charset="0"/>
              </a:rPr>
              <a:t>. . </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smtClean="0"/>
              <a:t>Rebar dimensioning</a:t>
            </a:r>
            <a:endParaRPr lang="en-GB" sz="2400" smtClean="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smtClean="0"/>
              <a:t>Extending the sample to work with rebar </a:t>
            </a:r>
          </a:p>
          <a:p>
            <a:pPr eaLnBrk="1" hangingPunct="1">
              <a:lnSpc>
                <a:spcPct val="80000"/>
              </a:lnSpc>
              <a:buFontTx/>
              <a:buNone/>
            </a:pPr>
            <a:r>
              <a:rPr lang="en-GB" sz="2400" smtClean="0"/>
              <a:t>Need to dig into geometry elements ...</a:t>
            </a:r>
          </a:p>
          <a:p>
            <a:pPr>
              <a:lnSpc>
                <a:spcPct val="80000"/>
              </a:lnSpc>
            </a:pPr>
            <a:r>
              <a:rPr lang="en-US" sz="1600" smtClean="0">
                <a:solidFill>
                  <a:srgbClr val="7F7F7F"/>
                </a:solidFill>
              </a:rPr>
              <a:t>SPR #125909  API wish: create dimension between a column edge and a rebar center</a:t>
            </a:r>
            <a:endParaRPr lang="en-GB" sz="1200" b="1" smtClean="0">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565784"/>
            <a:ext cx="6967556" cy="366296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 </a:t>
            </a:r>
            <a:r>
              <a:rPr lang="en-GB" sz="1200" b="1">
                <a:solidFill>
                  <a:srgbClr val="000000"/>
                </a:solidFill>
                <a:latin typeface="Courier New" pitchFamily="49" charset="0"/>
              </a:rPr>
              <a:t>get </a:t>
            </a:r>
            <a:r>
              <a:rPr lang="en-GB" sz="1200" b="1" smtClean="0">
                <a:solidFill>
                  <a:srgbClr val="000000"/>
                </a:solidFill>
                <a:latin typeface="Courier New" pitchFamily="49" charset="0"/>
              </a:rPr>
              <a:t>rebar reference</a:t>
            </a:r>
          </a:p>
          <a:p>
            <a:r>
              <a:rPr lang="en-GB" sz="1200" b="1" smtClean="0">
                <a:solidFill>
                  <a:srgbClr val="000000"/>
                </a:solidFill>
                <a:latin typeface="Courier New" pitchFamily="49" charset="0"/>
              </a:rPr>
              <a:t>if </a:t>
            </a:r>
            <a:r>
              <a:rPr lang="en-GB" sz="1200" b="1">
                <a:solidFill>
                  <a:srgbClr val="000000"/>
                </a:solidFill>
                <a:latin typeface="Courier New" pitchFamily="49" charset="0"/>
              </a:rPr>
              <a:t>(m_rebar != null) </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Revit.Geometry.Element </a:t>
            </a:r>
            <a:r>
              <a:rPr lang="en-GB" sz="1200" b="1">
                <a:solidFill>
                  <a:srgbClr val="000000"/>
                </a:solidFill>
                <a:latin typeface="Courier New" pitchFamily="49" charset="0"/>
              </a:rPr>
              <a:t>gelement = m_rebar.get_Geometry(options);</a:t>
            </a:r>
          </a:p>
          <a:p>
            <a:pPr marL="0" lvl="1"/>
            <a:r>
              <a:rPr lang="en-GB" sz="1200" b="1" smtClean="0">
                <a:solidFill>
                  <a:srgbClr val="000000"/>
                </a:solidFill>
                <a:latin typeface="Courier New" pitchFamily="49" charset="0"/>
              </a:rPr>
              <a:t>  GeometryObjectArray </a:t>
            </a:r>
            <a:r>
              <a:rPr lang="en-GB" sz="1200" b="1">
                <a:solidFill>
                  <a:srgbClr val="000000"/>
                </a:solidFill>
                <a:latin typeface="Courier New" pitchFamily="49" charset="0"/>
              </a:rPr>
              <a:t>geoObjectArray = gelement.Objects;</a:t>
            </a:r>
          </a:p>
          <a:p>
            <a:pPr marL="0" lvl="1"/>
            <a:endParaRPr lang="en-GB" sz="1200" b="1">
              <a:solidFill>
                <a:srgbClr val="000000"/>
              </a:solidFill>
              <a:latin typeface="Courier New" pitchFamily="49" charset="0"/>
            </a:endParaRPr>
          </a:p>
          <a:p>
            <a:pPr marL="0" lvl="1"/>
            <a:r>
              <a:rPr lang="en-GB" sz="1200" b="1" smtClean="0">
                <a:solidFill>
                  <a:srgbClr val="000000"/>
                </a:solidFill>
                <a:latin typeface="Courier New" pitchFamily="49" charset="0"/>
              </a:rPr>
              <a:t>  // </a:t>
            </a:r>
            <a:r>
              <a:rPr lang="en-GB" sz="1200" b="1">
                <a:solidFill>
                  <a:srgbClr val="000000"/>
                </a:solidFill>
                <a:latin typeface="Courier New" pitchFamily="49" charset="0"/>
              </a:rPr>
              <a:t>enum the geometry element</a:t>
            </a:r>
          </a:p>
          <a:p>
            <a:pPr marL="0" lvl="1"/>
            <a:r>
              <a:rPr lang="en-GB" sz="1200" b="1" smtClean="0">
                <a:solidFill>
                  <a:srgbClr val="000000"/>
                </a:solidFill>
                <a:latin typeface="Courier New" pitchFamily="49" charset="0"/>
              </a:rPr>
              <a:t>  for </a:t>
            </a:r>
            <a:r>
              <a:rPr lang="en-GB" sz="1200" b="1">
                <a:solidFill>
                  <a:srgbClr val="000000"/>
                </a:solidFill>
                <a:latin typeface="Courier New" pitchFamily="49" charset="0"/>
              </a:rPr>
              <a:t>(int j = 0; j &lt; geoObjectArray.Size; j++)</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1"/>
            <a:r>
              <a:rPr lang="en-GB" sz="1200" b="1">
                <a:solidFill>
                  <a:srgbClr val="000000"/>
                </a:solidFill>
                <a:latin typeface="Courier New" pitchFamily="49" charset="0"/>
              </a:rPr>
              <a:t>    GeometryObject geoObject = geoObjectArray.get_Item(j);</a:t>
            </a:r>
          </a:p>
          <a:p>
            <a:pPr marL="0" lvl="1"/>
            <a:r>
              <a:rPr lang="en-GB" sz="1200" b="1">
                <a:solidFill>
                  <a:srgbClr val="000000"/>
                </a:solidFill>
                <a:latin typeface="Courier New" pitchFamily="49" charset="0"/>
              </a:rPr>
              <a:t>    Line line = geoObject as Line;</a:t>
            </a:r>
          </a:p>
          <a:p>
            <a:pPr marL="0" lvl="1"/>
            <a:r>
              <a:rPr lang="en-GB" sz="1200" b="1">
                <a:solidFill>
                  <a:srgbClr val="000000"/>
                </a:solidFill>
                <a:latin typeface="Courier New" pitchFamily="49" charset="0"/>
              </a:rPr>
              <a:t>    if (line != null &amp;&amp; line.Reference != null)</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r>
              <a:rPr lang="en-GB" sz="1200" b="1">
                <a:solidFill>
                  <a:srgbClr val="000000"/>
                </a:solidFill>
                <a:latin typeface="Courier New" pitchFamily="49" charset="0"/>
              </a:rPr>
              <a:t>referenceArray.Append(line.Reference);</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smtClean="0"/>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smtClean="0"/>
              <a:t>Simple Tag sample in RvtMgdDbg’s Test Framework</a:t>
            </a:r>
          </a:p>
        </p:txBody>
      </p:sp>
      <p:pic>
        <p:nvPicPr>
          <p:cNvPr id="24579" name="Picture 5"/>
          <p:cNvPicPr>
            <a:picLocks noChangeAspect="1" noChangeArrowheads="1"/>
          </p:cNvPicPr>
          <p:nvPr/>
        </p:nvPicPr>
        <p:blipFill>
          <a:blip r:embed="rId3"/>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389238"/>
            <a:ext cx="8047055" cy="325434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cs typeface="Courier New" pitchFamily="49" charset="0"/>
              </a:rPr>
              <a:t>if</a:t>
            </a:r>
            <a:r>
              <a:rPr lang="en-GB" sz="1200" b="1">
                <a:solidFill>
                  <a:srgbClr val="000000"/>
                </a:solidFill>
                <a:latin typeface="Courier New" pitchFamily="49" charset="0"/>
                <a:cs typeface="Courier New" pitchFamily="49" charset="0"/>
              </a:rPr>
              <a:t>( elem is Rebar )</a:t>
            </a:r>
          </a:p>
          <a:p>
            <a:r>
              <a:rPr lang="en-GB" sz="1200" b="1">
                <a:solidFill>
                  <a:srgbClr val="000000"/>
                </a:solidFill>
                <a:latin typeface="Courier New" pitchFamily="49" charset="0"/>
                <a:cs typeface="Courier New" pitchFamily="49" charset="0"/>
              </a:rPr>
              <a:t>{</a:t>
            </a:r>
          </a:p>
          <a:p>
            <a:r>
              <a:rPr lang="en-GB" sz="1200" b="1">
                <a:solidFill>
                  <a:srgbClr val="000000"/>
                </a:solidFill>
                <a:latin typeface="Courier New" pitchFamily="49" charset="0"/>
                <a:cs typeface="Courier New" pitchFamily="49" charset="0"/>
              </a:rPr>
              <a:t>  // Cast to Rebar and get its first curve</a:t>
            </a:r>
          </a:p>
          <a:p>
            <a:r>
              <a:rPr lang="en-GB" sz="1200" b="1">
                <a:solidFill>
                  <a:srgbClr val="000000"/>
                </a:solidFill>
                <a:latin typeface="Courier New" pitchFamily="49" charset="0"/>
                <a:cs typeface="Courier New" pitchFamily="49" charset="0"/>
              </a:rPr>
              <a:t>  Revit.Elements.Rebar rebar = elem as Rebar;</a:t>
            </a:r>
          </a:p>
          <a:p>
            <a:r>
              <a:rPr lang="en-GB" sz="1200" b="1">
                <a:solidFill>
                  <a:srgbClr val="000000"/>
                </a:solidFill>
                <a:latin typeface="Courier New" pitchFamily="49" charset="0"/>
                <a:cs typeface="Courier New" pitchFamily="49" charset="0"/>
              </a:rPr>
              <a:t>  Revit.Geometry.Curve curve = rebar.Curves.get_Item(0);</a:t>
            </a:r>
          </a:p>
          <a:p>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 Create a rebar tag at the first end point of the first curve</a:t>
            </a:r>
          </a:p>
          <a:p>
            <a:r>
              <a:rPr lang="en-GB" sz="1200" b="1">
                <a:solidFill>
                  <a:srgbClr val="000000"/>
                </a:solidFill>
                <a:latin typeface="Courier New" pitchFamily="49" charset="0"/>
                <a:cs typeface="Courier New" pitchFamily="49" charset="0"/>
              </a:rPr>
              <a:t>  IndependentTag tag = revitDoc.</a:t>
            </a:r>
            <a:r>
              <a:rPr lang="en-GB" sz="1200" b="1">
                <a:solidFill>
                  <a:srgbClr val="C00000"/>
                </a:solidFill>
                <a:latin typeface="Courier New" pitchFamily="49" charset="0"/>
                <a:cs typeface="Courier New" pitchFamily="49" charset="0"/>
              </a:rPr>
              <a:t>Create.NewTag</a:t>
            </a:r>
            <a:r>
              <a:rPr lang="en-GB" sz="1200" b="1">
                <a:solidFill>
                  <a:srgbClr val="000000"/>
                </a:solidFill>
                <a:latin typeface="Courier New" pitchFamily="49" charset="0"/>
                <a:cs typeface="Courier New" pitchFamily="49" charset="0"/>
              </a:rPr>
              <a:t>( </a:t>
            </a:r>
          </a:p>
          <a:p>
            <a:r>
              <a:rPr lang="en-GB" sz="1200" b="1">
                <a:solidFill>
                  <a:srgbClr val="000000"/>
                </a:solidFill>
                <a:latin typeface="Courier New" pitchFamily="49" charset="0"/>
                <a:cs typeface="Courier New" pitchFamily="49" charset="0"/>
              </a:rPr>
              <a:t>    view,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view to place the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rebar,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host object to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true,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have a leader</a:t>
            </a:r>
            <a:r>
              <a:rPr lang="en-GB" sz="1200" b="1" smtClean="0">
                <a:solidFill>
                  <a:srgbClr val="000000"/>
                </a:solidFill>
                <a:latin typeface="Courier New" pitchFamily="49" charset="0"/>
                <a:cs typeface="Courier New" pitchFamily="49" charset="0"/>
              </a:rPr>
              <a:t>?</a:t>
            </a:r>
          </a:p>
          <a:p>
            <a:r>
              <a:rPr lang="en-GB" sz="1200" b="1" smtClean="0">
                <a:solidFill>
                  <a:srgbClr val="000000"/>
                </a:solidFill>
                <a:latin typeface="Courier New" pitchFamily="49" charset="0"/>
                <a:cs typeface="Courier New" pitchFamily="49" charset="0"/>
              </a:rPr>
              <a:t>    TagMode.TM_ADDBY_CATEGORY,     // mode </a:t>
            </a:r>
            <a:r>
              <a:rPr lang="en-US" sz="1200" b="1" smtClean="0">
                <a:solidFill>
                  <a:schemeClr val="tx1"/>
                </a:solidFill>
                <a:latin typeface="Courier New" pitchFamily="49" charset="0"/>
                <a:cs typeface="Courier New" pitchFamily="49" charset="0"/>
              </a:rPr>
              <a:t>by category, multi-category or material</a:t>
            </a:r>
            <a:endParaRPr lang="en-GB" sz="1200" b="1" smtClean="0">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    TagOrientation.TAG_HORIZONTAL</a:t>
            </a:r>
            <a:r>
              <a:rPr lang="en-GB" sz="1200" b="1">
                <a:solidFill>
                  <a:srgbClr val="000000"/>
                </a:solidFill>
                <a:latin typeface="Courier New" pitchFamily="49" charset="0"/>
                <a:cs typeface="Courier New" pitchFamily="49" charset="0"/>
              </a:rPr>
              <a:t>, // orientation: </a:t>
            </a:r>
            <a:r>
              <a:rPr lang="en-GB" sz="1200" b="1" smtClean="0">
                <a:solidFill>
                  <a:srgbClr val="000000"/>
                </a:solidFill>
                <a:latin typeface="Courier New" pitchFamily="49" charset="0"/>
                <a:cs typeface="Courier New" pitchFamily="49" charset="0"/>
              </a:rPr>
              <a:t>vertical/horizontal</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curve.get_EndPoint(0) );       </a:t>
            </a:r>
            <a:r>
              <a:rPr lang="en-GB" sz="1200" b="1" smtClean="0">
                <a:solidFill>
                  <a:srgbClr val="000000"/>
                </a:solidFill>
                <a:latin typeface="Courier New" pitchFamily="49" charset="0"/>
                <a:cs typeface="Courier New" pitchFamily="49" charset="0"/>
              </a:rPr>
              <a:t>// </a:t>
            </a:r>
            <a:r>
              <a:rPr lang="en-GB" sz="1200" b="1">
                <a:solidFill>
                  <a:srgbClr val="000000"/>
                </a:solidFill>
                <a:latin typeface="Courier New" pitchFamily="49" charset="0"/>
                <a:cs typeface="Courier New" pitchFamily="49" charset="0"/>
              </a:rPr>
              <a:t>location </a:t>
            </a:r>
            <a:r>
              <a:rPr lang="en-GB" sz="1200" b="1" smtClean="0">
                <a:solidFill>
                  <a:srgbClr val="000000"/>
                </a:solidFill>
                <a:latin typeface="Courier New" pitchFamily="49" charset="0"/>
                <a:cs typeface="Courier New" pitchFamily="49" charset="0"/>
              </a:rPr>
              <a:t>point</a:t>
            </a:r>
            <a:endParaRPr lang="en-GB" sz="1200" b="1">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a:t>
            </a:r>
            <a:endParaRPr lang="en-GB" sz="1200" b="1">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smtClean="0"/>
              <a:t>Revit Structure Target Projects</a:t>
            </a:r>
            <a:endParaRPr lang="en-GB" sz="4800" dirty="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smtClean="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smtClean="0"/>
          </a:p>
        </p:txBody>
      </p:sp>
      <p:pic>
        <p:nvPicPr>
          <p:cNvPr id="25604" name="Picture 4"/>
          <p:cNvPicPr>
            <a:picLocks noChangeAspect="1" noChangeArrowheads="1"/>
          </p:cNvPicPr>
          <p:nvPr/>
        </p:nvPicPr>
        <p:blipFill>
          <a:blip r:embed="rId3"/>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43050"/>
            <a:ext cx="7562846" cy="468451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if( elem is Rebar </a:t>
            </a:r>
            <a:r>
              <a:rPr lang="en-GB" sz="1200" b="1">
                <a:solidFill>
                  <a:srgbClr val="000000"/>
                </a:solidFill>
                <a:latin typeface="Courier New" pitchFamily="49" charset="0"/>
              </a:rPr>
              <a:t>)</a:t>
            </a:r>
          </a:p>
          <a:p>
            <a:r>
              <a:rPr lang="en-GB" sz="1200" b="1">
                <a:solidFill>
                  <a:srgbClr val="000000"/>
                </a:solidFill>
                <a:latin typeface="Courier New" pitchFamily="49" charset="0"/>
              </a:rPr>
              <a:t>{</a:t>
            </a:r>
          </a:p>
          <a:p>
            <a:r>
              <a:rPr lang="en-GB" sz="1200" b="1">
                <a:solidFill>
                  <a:srgbClr val="00B050"/>
                </a:solidFill>
                <a:latin typeface="Courier New" pitchFamily="49" charset="0"/>
              </a:rPr>
              <a:t>  // </a:t>
            </a:r>
            <a:r>
              <a:rPr lang="en-GB" sz="1200" b="1" smtClean="0">
                <a:solidFill>
                  <a:srgbClr val="00B050"/>
                </a:solidFill>
                <a:latin typeface="Courier New" pitchFamily="49" charset="0"/>
              </a:rPr>
              <a:t>cast </a:t>
            </a:r>
            <a:r>
              <a:rPr lang="en-GB" sz="1200" b="1">
                <a:solidFill>
                  <a:srgbClr val="00B050"/>
                </a:solidFill>
                <a:latin typeface="Courier New" pitchFamily="49" charset="0"/>
              </a:rPr>
              <a:t>to Rebar and get its first curve</a:t>
            </a:r>
          </a:p>
          <a:p>
            <a:r>
              <a:rPr lang="en-GB" sz="1200" b="1">
                <a:solidFill>
                  <a:srgbClr val="000000"/>
                </a:solidFill>
                <a:latin typeface="Courier New" pitchFamily="49" charset="0"/>
              </a:rPr>
              <a:t>  Revit.Elements.Rebar rebar = </a:t>
            </a:r>
            <a:r>
              <a:rPr lang="en-GB" sz="1200" b="1" smtClean="0">
                <a:solidFill>
                  <a:srgbClr val="000000"/>
                </a:solidFill>
                <a:latin typeface="Courier New" pitchFamily="49" charset="0"/>
              </a:rPr>
              <a:t>elem as Rebar;</a:t>
            </a:r>
            <a:endParaRPr lang="en-GB" sz="1200" b="1">
              <a:solidFill>
                <a:srgbClr val="000000"/>
              </a:solidFill>
              <a:latin typeface="Courier New" pitchFamily="49" charset="0"/>
            </a:endParaRPr>
          </a:p>
          <a:p>
            <a:r>
              <a:rPr lang="en-GB" sz="1200" b="1">
                <a:solidFill>
                  <a:srgbClr val="000000"/>
                </a:solidFill>
                <a:latin typeface="Courier New" pitchFamily="49" charset="0"/>
              </a:rPr>
              <a:t>  Revit.Geometry.Curve curve = rebar.Curves.get_Item(0);</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calculate arguments</a:t>
            </a:r>
            <a:endParaRPr lang="en-GB" sz="1200" b="1">
              <a:solidFill>
                <a:srgbClr val="00B050"/>
              </a:solidFill>
              <a:latin typeface="Courier New" pitchFamily="49" charset="0"/>
            </a:endParaRPr>
          </a:p>
          <a:p>
            <a:r>
              <a:rPr lang="en-GB" sz="1200" b="1">
                <a:solidFill>
                  <a:srgbClr val="000000"/>
                </a:solidFill>
                <a:latin typeface="Courier New" pitchFamily="49" charset="0"/>
              </a:rPr>
              <a:t>  Revit.Geometry.XYZ origin = curve.get_EndPoint(0);</a:t>
            </a:r>
          </a:p>
          <a:p>
            <a:r>
              <a:rPr lang="en-GB" sz="1200" b="1">
                <a:solidFill>
                  <a:srgbClr val="000000"/>
                </a:solidFill>
                <a:latin typeface="Courier New" pitchFamily="49" charset="0"/>
              </a:rPr>
              <a:t>  origin.X += curve.Length * 10; </a:t>
            </a:r>
            <a:r>
              <a:rPr lang="en-GB" sz="1200" b="1">
                <a:solidFill>
                  <a:srgbClr val="00B050"/>
                </a:solidFill>
                <a:latin typeface="Courier New" pitchFamily="49" charset="0"/>
              </a:rPr>
              <a:t>// draw the text at the right size</a:t>
            </a:r>
          </a:p>
          <a:p>
            <a:r>
              <a:rPr lang="en-GB" sz="1200" b="1">
                <a:solidFill>
                  <a:srgbClr val="000000"/>
                </a:solidFill>
                <a:latin typeface="Courier New" pitchFamily="49" charset="0"/>
              </a:rPr>
              <a:t>  Revit.Geometry.XYZ baseVec = new Revit.Geometry.XYZ(1,0,0);</a:t>
            </a:r>
          </a:p>
          <a:p>
            <a:r>
              <a:rPr lang="en-GB" sz="1200" b="1">
                <a:solidFill>
                  <a:srgbClr val="000000"/>
                </a:solidFill>
                <a:latin typeface="Courier New" pitchFamily="49" charset="0"/>
              </a:rPr>
              <a:t>  Revit.Geometry.XYZ upVec = new Revit.Geometry.XYZ(0,0,1);</a:t>
            </a:r>
          </a:p>
          <a:p>
            <a:r>
              <a:rPr lang="en-GB" sz="1200" b="1">
                <a:solidFill>
                  <a:srgbClr val="000000"/>
                </a:solidFill>
                <a:latin typeface="Courier New" pitchFamily="49" charset="0"/>
              </a:rPr>
              <a:t>  double textSize = curve.Length / 10;</a:t>
            </a:r>
          </a:p>
          <a:p>
            <a:r>
              <a:rPr lang="en-GB" sz="1200" b="1">
                <a:solidFill>
                  <a:srgbClr val="000000"/>
                </a:solidFill>
                <a:latin typeface="Courier New" pitchFamily="49" charset="0"/>
              </a:rPr>
              <a:t>  double lineWidth = curve.Length / 50;</a:t>
            </a:r>
          </a:p>
          <a:p>
            <a:r>
              <a:rPr lang="en-GB" sz="1200" b="1">
                <a:solidFill>
                  <a:srgbClr val="000000"/>
                </a:solidFill>
                <a:latin typeface="Courier New" pitchFamily="49" charset="0"/>
              </a:rPr>
              <a:t>  string strText = "This is " + rebar.Category.Name + " : " + rebar.Name;</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create </a:t>
            </a:r>
            <a:r>
              <a:rPr lang="en-GB" sz="1200" b="1">
                <a:solidFill>
                  <a:srgbClr val="00B050"/>
                </a:solidFill>
                <a:latin typeface="Courier New" pitchFamily="49" charset="0"/>
              </a:rPr>
              <a:t>the text</a:t>
            </a:r>
          </a:p>
          <a:p>
            <a:r>
              <a:rPr lang="en-GB" sz="1200" b="1">
                <a:solidFill>
                  <a:srgbClr val="000000"/>
                </a:solidFill>
                <a:latin typeface="Courier New" pitchFamily="49" charset="0"/>
              </a:rPr>
              <a:t>  Revit.Elements.TextNote text = revitDoc.</a:t>
            </a:r>
            <a:r>
              <a:rPr lang="en-GB" sz="1200" b="1">
                <a:solidFill>
                  <a:srgbClr val="C00000"/>
                </a:solidFill>
                <a:latin typeface="Courier New" pitchFamily="49" charset="0"/>
              </a:rPr>
              <a:t>Create.NewTextNote</a:t>
            </a:r>
            <a:r>
              <a:rPr lang="en-GB" sz="1200" b="1">
                <a:solidFill>
                  <a:srgbClr val="000000"/>
                </a:solidFill>
                <a:latin typeface="Courier New" pitchFamily="49" charset="0"/>
              </a:rPr>
              <a:t>(</a:t>
            </a:r>
          </a:p>
          <a:p>
            <a:r>
              <a:rPr lang="en-GB" sz="1200" b="1">
                <a:solidFill>
                  <a:srgbClr val="000000"/>
                </a:solidFill>
                <a:latin typeface="Courier New" pitchFamily="49" charset="0"/>
              </a:rPr>
              <a:t>    view, origin, baseVec, upVec, textSize, lineWidth, </a:t>
            </a:r>
          </a:p>
          <a:p>
            <a:r>
              <a:rPr lang="en-GB" sz="1200" b="1">
                <a:solidFill>
                  <a:srgbClr val="000000"/>
                </a:solidFill>
                <a:latin typeface="Courier New" pitchFamily="49" charset="0"/>
              </a:rPr>
              <a:t>    Revit.Enums.TextAlignFlags.TEF_ALIGN_CENTER </a:t>
            </a:r>
          </a:p>
          <a:p>
            <a:r>
              <a:rPr lang="en-GB" sz="1200" b="1">
                <a:solidFill>
                  <a:srgbClr val="000000"/>
                </a:solidFill>
                <a:latin typeface="Courier New" pitchFamily="49" charset="0"/>
              </a:rPr>
              <a:t>    | Revit.Enums.TextAlignFlags.TEF_ALIGN_MIDDLE, strText );</a:t>
            </a:r>
          </a:p>
          <a:p>
            <a:r>
              <a:rPr lang="en-GB" sz="1200" b="1" smtClean="0">
                <a:solidFill>
                  <a:srgbClr val="000000"/>
                </a:solidFill>
                <a:latin typeface="Courier New" pitchFamily="49" charset="0"/>
              </a:rPr>
              <a:t>  text.Width </a:t>
            </a:r>
            <a:r>
              <a:rPr lang="en-GB" sz="1200" b="1">
                <a:solidFill>
                  <a:srgbClr val="000000"/>
                </a:solidFill>
                <a:latin typeface="Courier New" pitchFamily="49" charset="0"/>
              </a:rPr>
              <a:t>= curve.Length * 10; // set the width of the text</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Learning More</a:t>
            </a:r>
          </a:p>
        </p:txBody>
      </p:sp>
      <p:sp>
        <p:nvSpPr>
          <p:cNvPr id="1137667" name="Rectangle 3"/>
          <p:cNvSpPr>
            <a:spLocks noGrp="1" noChangeArrowheads="1"/>
          </p:cNvSpPr>
          <p:nvPr>
            <p:ph type="body" idx="1"/>
          </p:nvPr>
        </p:nvSpPr>
        <p:spPr>
          <a:xfrm>
            <a:off x="311782" y="1076261"/>
            <a:ext cx="8475060" cy="5281699"/>
          </a:xfrm>
        </p:spPr>
        <p:txBody>
          <a:bodyPr/>
          <a:lstStyle/>
          <a:p>
            <a:pPr>
              <a:spcBef>
                <a:spcPts val="300"/>
              </a:spcBef>
              <a:defRPr/>
            </a:pPr>
            <a:r>
              <a:rPr lang="en-GB" sz="2400" dirty="0" smtClean="0"/>
              <a:t>Online Help and SDK Samples</a:t>
            </a:r>
          </a:p>
          <a:p>
            <a:pPr>
              <a:spcBef>
                <a:spcPts val="300"/>
              </a:spcBef>
            </a:pPr>
            <a:r>
              <a:rPr lang="en-GB" sz="2400" dirty="0" err="1" smtClean="0"/>
              <a:t>DevTV</a:t>
            </a:r>
            <a:r>
              <a:rPr lang="en-GB" sz="2400" dirty="0" smtClean="0"/>
              <a:t> Introduction to </a:t>
            </a:r>
            <a:r>
              <a:rPr lang="en-GB" sz="2400" dirty="0" err="1" smtClean="0"/>
              <a:t>Revit</a:t>
            </a:r>
            <a:r>
              <a:rPr lang="en-GB" sz="2400" dirty="0" smtClean="0"/>
              <a:t> 2008 Programming</a:t>
            </a:r>
          </a:p>
          <a:p>
            <a:pPr lvl="1">
              <a:spcBef>
                <a:spcPts val="300"/>
              </a:spcBef>
            </a:pPr>
            <a:r>
              <a:rPr lang="en-GB" sz="1600" u="sng" dirty="0" smtClean="0">
                <a:hlinkClick r:id="rId3"/>
              </a:rPr>
              <a:t>http://adn.autodesk.com/adn/servlet/item?siteID=4814862&amp;id=10194238&amp;linkID=4901650</a:t>
            </a:r>
            <a:endParaRPr lang="en-GB" sz="1600" dirty="0" smtClean="0"/>
          </a:p>
          <a:p>
            <a:pPr>
              <a:spcBef>
                <a:spcPts val="300"/>
              </a:spcBef>
            </a:pPr>
            <a:r>
              <a:rPr lang="en-GB" sz="2400" dirty="0" smtClean="0"/>
              <a:t>Recording of </a:t>
            </a:r>
            <a:r>
              <a:rPr lang="en-GB" sz="2400" dirty="0" err="1" smtClean="0"/>
              <a:t>Revit</a:t>
            </a:r>
            <a:r>
              <a:rPr lang="en-GB" sz="2400" dirty="0" smtClean="0"/>
              <a:t> 2009 Programming Introduction Webcast</a:t>
            </a:r>
          </a:p>
          <a:p>
            <a:pPr lvl="1">
              <a:spcBef>
                <a:spcPts val="300"/>
              </a:spcBef>
            </a:pPr>
            <a:r>
              <a:rPr lang="en-GB" sz="1600" dirty="0" smtClean="0">
                <a:hlinkClick r:id="rId4"/>
              </a:rPr>
              <a:t>http://adn.autodesk.com/adn/servlet/index?siteID=4814862&amp;id=5475217&amp;linkID=4901650</a:t>
            </a:r>
            <a:endParaRPr lang="en-GB" sz="1600" dirty="0" smtClean="0"/>
          </a:p>
          <a:p>
            <a:pPr lvl="1">
              <a:spcBef>
                <a:spcPts val="300"/>
              </a:spcBef>
            </a:pPr>
            <a:r>
              <a:rPr lang="en-GB" sz="1600" dirty="0" smtClean="0">
                <a:hlinkClick r:id="rId5"/>
              </a:rPr>
              <a:t>http://www.adskconsulting.com/adn/cs/api_course_sched.php</a:t>
            </a:r>
            <a:endParaRPr lang="en-GB" sz="1600" dirty="0" smtClean="0"/>
          </a:p>
          <a:p>
            <a:pPr>
              <a:spcBef>
                <a:spcPts val="300"/>
              </a:spcBef>
              <a:defRPr/>
            </a:pPr>
            <a:r>
              <a:rPr lang="en-GB" sz="2400" dirty="0" smtClean="0"/>
              <a:t>Discussion Groups</a:t>
            </a:r>
          </a:p>
          <a:p>
            <a:pPr lvl="1">
              <a:spcBef>
                <a:spcPts val="300"/>
              </a:spcBef>
              <a:defRPr/>
            </a:pPr>
            <a:r>
              <a:rPr lang="en-GB" sz="1600" noProof="1" smtClean="0">
                <a:hlinkClick r:id="rId6"/>
              </a:rPr>
              <a:t>http://discussion.autodesk.com</a:t>
            </a:r>
            <a:r>
              <a:rPr lang="en-US" sz="1600" noProof="1" smtClean="0"/>
              <a:t>  &gt; Revit API</a:t>
            </a:r>
            <a:endParaRPr lang="en-GB" sz="1600" dirty="0" smtClean="0"/>
          </a:p>
          <a:p>
            <a:pPr>
              <a:spcBef>
                <a:spcPts val="300"/>
              </a:spcBef>
              <a:defRPr/>
            </a:pPr>
            <a:r>
              <a:rPr lang="en-GB" sz="2400" dirty="0" smtClean="0"/>
              <a:t>API Training Classes</a:t>
            </a:r>
          </a:p>
          <a:p>
            <a:pPr lvl="1">
              <a:spcBef>
                <a:spcPts val="300"/>
              </a:spcBef>
              <a:defRPr/>
            </a:pPr>
            <a:r>
              <a:rPr lang="en-GB" sz="1600" noProof="1" smtClean="0">
                <a:hlinkClick r:id="rId7"/>
              </a:rPr>
              <a:t>http://www.autodesk.com/apitraining</a:t>
            </a:r>
            <a:endParaRPr lang="en-GB" sz="1600" noProof="1" smtClean="0"/>
          </a:p>
          <a:p>
            <a:pPr>
              <a:spcBef>
                <a:spcPts val="300"/>
              </a:spcBef>
              <a:defRPr/>
            </a:pPr>
            <a:r>
              <a:rPr lang="en-GB" sz="2400" dirty="0" smtClean="0"/>
              <a:t>Autodesk Developer Network</a:t>
            </a:r>
          </a:p>
          <a:p>
            <a:pPr lvl="1">
              <a:spcBef>
                <a:spcPts val="300"/>
              </a:spcBef>
              <a:defRPr/>
            </a:pPr>
            <a:r>
              <a:rPr lang="en-GB" sz="1600" noProof="1" smtClean="0">
                <a:hlinkClick r:id="rId6"/>
              </a:rPr>
              <a:t>http://</a:t>
            </a:r>
            <a:r>
              <a:rPr lang="en-GB" sz="1600" noProof="1" smtClean="0">
                <a:hlinkClick r:id="rId8"/>
              </a:rPr>
              <a:t>www.autodesk.com/</a:t>
            </a:r>
            <a:r>
              <a:rPr lang="en-US" sz="1600" dirty="0" err="1" smtClean="0">
                <a:hlinkClick r:id="rId8"/>
              </a:rPr>
              <a:t>joinadn</a:t>
            </a:r>
            <a:endParaRPr lang="en-US" sz="1600" dirty="0" smtClean="0"/>
          </a:p>
          <a:p>
            <a:pPr marL="0" indent="0">
              <a:lnSpc>
                <a:spcPct val="90000"/>
              </a:lnSpc>
              <a:spcBef>
                <a:spcPts val="300"/>
              </a:spcBef>
              <a:defRPr/>
            </a:pPr>
            <a:r>
              <a:rPr lang="en-GB" sz="2400" dirty="0" err="1" smtClean="0"/>
              <a:t>DevHelp</a:t>
            </a:r>
            <a:r>
              <a:rPr lang="en-GB" sz="2400" dirty="0" smtClean="0"/>
              <a:t> Online for ADN members</a:t>
            </a:r>
            <a:endParaRPr lang="en-GB" sz="3200" dirty="0" smtClean="0"/>
          </a:p>
          <a:p>
            <a:pPr lvl="1">
              <a:lnSpc>
                <a:spcPct val="90000"/>
              </a:lnSpc>
              <a:spcBef>
                <a:spcPts val="300"/>
              </a:spcBef>
              <a:defRPr/>
            </a:pPr>
            <a:r>
              <a:rPr lang="en-GB" sz="1600" noProof="1" smtClean="0">
                <a:hlinkClick r:id="rId6"/>
              </a:rPr>
              <a:t>http://</a:t>
            </a:r>
            <a:r>
              <a:rPr lang="en-GB" sz="1600" noProof="1" smtClean="0">
                <a:hlinkClick r:id="rId8"/>
              </a:rPr>
              <a:t>adn.autodesk.com/</a:t>
            </a:r>
            <a:endParaRPr lang="en-US" sz="2000" dirty="0" smtClean="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Learning More</a:t>
            </a:r>
          </a:p>
        </p:txBody>
      </p:sp>
      <p:sp>
        <p:nvSpPr>
          <p:cNvPr id="1137667" name="Rectangle 3"/>
          <p:cNvSpPr>
            <a:spLocks noGrp="1" noChangeArrowheads="1"/>
          </p:cNvSpPr>
          <p:nvPr>
            <p:ph type="body" idx="1"/>
          </p:nvPr>
        </p:nvSpPr>
        <p:spPr>
          <a:xfrm>
            <a:off x="311782" y="1076261"/>
            <a:ext cx="8475060" cy="5281699"/>
          </a:xfrm>
        </p:spPr>
        <p:txBody>
          <a:bodyPr/>
          <a:lstStyle/>
          <a:p>
            <a:pPr>
              <a:spcBef>
                <a:spcPts val="300"/>
              </a:spcBef>
              <a:defRPr/>
            </a:pPr>
            <a:endParaRPr lang="en-US" sz="2000" dirty="0" smtClean="0"/>
          </a:p>
        </p:txBody>
      </p:sp>
      <p:pic>
        <p:nvPicPr>
          <p:cNvPr id="51203" name="Picture 3"/>
          <p:cNvPicPr>
            <a:picLocks noChangeAspect="1" noChangeArrowheads="1"/>
          </p:cNvPicPr>
          <p:nvPr/>
        </p:nvPicPr>
        <p:blipFill>
          <a:blip r:embed="rId3"/>
          <a:srcRect/>
          <a:stretch>
            <a:fillRect/>
          </a:stretch>
        </p:blipFill>
        <p:spPr bwMode="auto">
          <a:xfrm>
            <a:off x="214282" y="-24"/>
            <a:ext cx="8501090" cy="1911596"/>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2143108" y="2428868"/>
            <a:ext cx="4485066" cy="4071968"/>
          </a:xfrm>
          <a:prstGeom prst="rect">
            <a:avLst/>
          </a:prstGeom>
          <a:noFill/>
          <a:ln w="9525">
            <a:noFill/>
            <a:miter lim="800000"/>
            <a:headEnd/>
            <a:tailEnd/>
          </a:ln>
          <a:effectLst/>
        </p:spPr>
      </p:pic>
      <p:sp>
        <p:nvSpPr>
          <p:cNvPr id="8" name="TextBox 7"/>
          <p:cNvSpPr txBox="1"/>
          <p:nvPr/>
        </p:nvSpPr>
        <p:spPr>
          <a:xfrm>
            <a:off x="2428860" y="2000240"/>
            <a:ext cx="3685689" cy="369332"/>
          </a:xfrm>
          <a:prstGeom prst="rect">
            <a:avLst/>
          </a:prstGeom>
          <a:noFill/>
        </p:spPr>
        <p:txBody>
          <a:bodyPr wrap="none" rtlCol="0">
            <a:spAutoFit/>
          </a:bodyPr>
          <a:lstStyle/>
          <a:p>
            <a:r>
              <a:rPr lang="en-US" sz="1800" dirty="0" smtClean="0">
                <a:solidFill>
                  <a:schemeClr val="tx2">
                    <a:lumMod val="60000"/>
                    <a:lumOff val="40000"/>
                  </a:schemeClr>
                </a:solidFill>
              </a:rPr>
              <a:t>www.autodesk.com\devcamp2008</a:t>
            </a:r>
            <a:endParaRPr lang="en-US" sz="1800" dirty="0">
              <a:solidFill>
                <a:schemeClr val="tx2">
                  <a:lumMod val="60000"/>
                  <a:lumOff val="40000"/>
                </a:schemeClr>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smtClean="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smtClean="0"/>
              <a:t>Thank you for your interest and attention!</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0" y="0"/>
            <a:ext cx="9144000" cy="6858000"/>
          </a:xfrm>
          <a:prstGeom prst="rect">
            <a:avLst/>
          </a:prstGeom>
          <a:solidFill>
            <a:schemeClr val="tx1"/>
          </a:solidFill>
          <a:ln w="9525">
            <a:noFill/>
            <a:miter lim="800000"/>
            <a:headEnd/>
            <a:tailEnd/>
          </a:ln>
        </p:spPr>
        <p:txBody>
          <a:bodyPr wrap="none" lIns="91405" tIns="45703" rIns="91405" bIns="45703" anchor="ctr"/>
          <a:lstStyle/>
          <a:p>
            <a:endParaRPr lang="en-GB"/>
          </a:p>
        </p:txBody>
      </p:sp>
      <p:pic>
        <p:nvPicPr>
          <p:cNvPr id="148483" name="Picture 33" descr="PPT_LOGO_3b"/>
          <p:cNvPicPr>
            <a:picLocks noChangeAspect="1" noChangeArrowheads="1"/>
          </p:cNvPicPr>
          <p:nvPr/>
        </p:nvPicPr>
        <p:blipFill>
          <a:blip r:embed="rId3"/>
          <a:stretch>
            <a:fillRect/>
          </a:stretch>
        </p:blipFill>
        <p:spPr bwMode="auto">
          <a:xfrm>
            <a:off x="0" y="2400304"/>
            <a:ext cx="9144000" cy="1600200"/>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smtClean="0"/>
              <a:t>Current Analysis Process</a:t>
            </a:r>
            <a:endParaRPr lang="en-GB" sz="4400" dirty="0" smtClean="0"/>
          </a:p>
        </p:txBody>
      </p:sp>
      <p:pic>
        <p:nvPicPr>
          <p:cNvPr id="8195" name="Picture 3" descr="current_process"/>
          <p:cNvPicPr>
            <a:picLocks noChangeAspect="1" noChangeArrowheads="1"/>
          </p:cNvPicPr>
          <p:nvPr/>
        </p:nvPicPr>
        <p:blipFill>
          <a:blip r:embed="rId3"/>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smtClean="0">
                <a:solidFill>
                  <a:srgbClr val="333333"/>
                </a:solidFill>
              </a:rPr>
              <a:t>Analysis</a:t>
            </a:r>
            <a:endParaRPr lang="en-US" sz="1500" b="1">
              <a:solidFill>
                <a:srgbClr val="333333"/>
              </a:solidFill>
            </a:endParaRP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smtClean="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smtClean="0"/>
              <a:t>Problems addressed by Revit Structure</a:t>
            </a:r>
          </a:p>
          <a:p>
            <a:pPr marL="342774" lvl="1" indent="-228516"/>
            <a:r>
              <a:rPr lang="en-GB" dirty="0" smtClean="0"/>
              <a:t>Same information is duplicated for different tasks</a:t>
            </a:r>
          </a:p>
          <a:p>
            <a:pPr marL="342774" lvl="1" indent="-228516"/>
            <a:r>
              <a:rPr lang="en-GB" dirty="0" smtClean="0"/>
              <a:t>Lack of coordination tools</a:t>
            </a:r>
          </a:p>
          <a:p>
            <a:pPr marL="685546" lvl="2" indent="-228516"/>
            <a:r>
              <a:rPr lang="en-GB" sz="2400" dirty="0" smtClean="0"/>
              <a:t>Between drafters and engineers</a:t>
            </a:r>
          </a:p>
          <a:p>
            <a:pPr marL="685546" lvl="2" indent="-228516"/>
            <a:r>
              <a:rPr lang="en-GB" sz="2400" dirty="0" smtClean="0"/>
              <a:t>Between architects and engineers</a:t>
            </a:r>
          </a:p>
          <a:p>
            <a:pPr marL="342774" lvl="1" indent="-228516"/>
            <a:r>
              <a:rPr lang="en-GB" dirty="0" smtClean="0"/>
              <a:t>Lack of standard software modelling platform</a:t>
            </a:r>
          </a:p>
          <a:p>
            <a:pPr marL="0" indent="0"/>
            <a:r>
              <a:rPr lang="en-GB" dirty="0" smtClean="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smtClean="0"/>
              <a:t>Introduction</a:t>
            </a:r>
          </a:p>
        </p:txBody>
      </p:sp>
      <p:pic>
        <p:nvPicPr>
          <p:cNvPr id="12291" name="Picture 3"/>
          <p:cNvPicPr>
            <a:picLocks noChangeAspect="1" noChangeArrowheads="1"/>
          </p:cNvPicPr>
          <p:nvPr/>
        </p:nvPicPr>
        <p:blipFill>
          <a:blip r:embed="rId3"/>
          <a:srcRect/>
          <a:stretch>
            <a:fillRect/>
          </a:stretch>
        </p:blipFill>
        <p:spPr bwMode="auto">
          <a:xfrm>
            <a:off x="1017616"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7"/>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8"/>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1"/>
          </p:nvPr>
        </p:nvPicPr>
        <p:blipFill>
          <a:blip r:embed="rId9"/>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2"/>
          </p:nvPr>
        </p:nvPicPr>
        <p:blipFill>
          <a:blip r:embed="rId10">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3"/>
          </p:nvPr>
        </p:nvPicPr>
        <p:blipFill>
          <a:blip r:embed="rId11"/>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2"/>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3"/>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4"/>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4"/>
          </p:nvPr>
        </p:nvPicPr>
        <p:blipFill>
          <a:blip r:embed="rId15"/>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smtClean="0">
                <a:ea typeface="+mn-ea"/>
                <a:cs typeface="+mn-cs"/>
              </a:rPr>
              <a:t>Structural BIM Workflow:</a:t>
            </a:r>
            <a:r>
              <a:rPr lang="en-US" sz="4400" b="1" dirty="0" smtClean="0">
                <a:ea typeface="+mn-ea"/>
                <a:cs typeface="+mn-cs"/>
              </a:rPr>
              <a:t> </a:t>
            </a:r>
            <a:r>
              <a:rPr lang="en-US" sz="4400" b="1" i="1" u="sng" dirty="0" smtClean="0">
                <a:solidFill>
                  <a:schemeClr val="accent2"/>
                </a:solidFill>
                <a:ea typeface="+mn-ea"/>
                <a:cs typeface="+mn-cs"/>
              </a:rPr>
              <a:t>The 4 Cs</a:t>
            </a:r>
            <a:r>
              <a:rPr lang="en-US" sz="4400" b="1" i="1" u="sng" dirty="0" smtClean="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smtClean="0"/>
              <a:t>Application Development  Opportunities</a:t>
            </a:r>
            <a:endParaRPr lang="en-US" sz="4000" dirty="0" smtClean="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smtClean="0"/>
              <a:t>Application Development  Opportunities</a:t>
            </a:r>
            <a:endParaRPr lang="en-US" sz="4000" dirty="0" smtClean="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11782" y="136527"/>
            <a:ext cx="8328368" cy="1114651"/>
          </a:xfrm>
        </p:spPr>
        <p:txBody>
          <a:bodyPr/>
          <a:lstStyle/>
          <a:p>
            <a:pPr eaLnBrk="1" hangingPunct="1"/>
            <a:r>
              <a:rPr lang="en-US" altLang="ja-JP" dirty="0" smtClean="0">
                <a:ea typeface="ＭＳ Ｐゴシック" pitchFamily="34" charset="-128"/>
              </a:rPr>
              <a:t>Before we start</a:t>
            </a:r>
            <a:br>
              <a:rPr lang="en-US" altLang="ja-JP" dirty="0" smtClean="0">
                <a:ea typeface="ＭＳ Ｐゴシック" pitchFamily="34" charset="-128"/>
              </a:rPr>
            </a:br>
            <a:r>
              <a:rPr lang="en-US" altLang="ja-JP" sz="2200" smtClean="0">
                <a:solidFill>
                  <a:srgbClr val="00B0F0"/>
                </a:solidFill>
                <a:ea typeface="ＭＳ Ｐゴシック" pitchFamily="34" charset="-128"/>
              </a:rPr>
              <a:t>LiveMeeting</a:t>
            </a:r>
            <a:r>
              <a:rPr lang="en-US" altLang="ja-JP" sz="2200" dirty="0" smtClean="0">
                <a:solidFill>
                  <a:srgbClr val="00B0F0"/>
                </a:solidFill>
                <a:ea typeface="ＭＳ Ｐゴシック" pitchFamily="34" charset="-128"/>
              </a:rPr>
              <a:t> and conference call – how to</a:t>
            </a:r>
            <a:endParaRPr lang="en-US" altLang="ja-JP" sz="2200" i="1" dirty="0" smtClean="0">
              <a:solidFill>
                <a:srgbClr val="00B0F0"/>
              </a:solidFill>
              <a:ea typeface="ＭＳ Ｐゴシック" pitchFamily="34" charset="-128"/>
            </a:endParaRPr>
          </a:p>
        </p:txBody>
      </p:sp>
      <p:sp>
        <p:nvSpPr>
          <p:cNvPr id="5124" name="Rectangle 4"/>
          <p:cNvSpPr>
            <a:spLocks noChangeArrowheads="1"/>
          </p:cNvSpPr>
          <p:nvPr/>
        </p:nvSpPr>
        <p:spPr bwMode="auto">
          <a:xfrm>
            <a:off x="3514169" y="1905000"/>
            <a:ext cx="2975104" cy="717550"/>
          </a:xfrm>
          <a:prstGeom prst="rect">
            <a:avLst/>
          </a:prstGeom>
          <a:noFill/>
          <a:ln w="9525">
            <a:noFill/>
            <a:miter lim="800000"/>
            <a:headEnd/>
            <a:tailEnd/>
          </a:ln>
        </p:spPr>
        <p:txBody>
          <a:bodyPr lIns="0" tIns="0" rIns="0" bIns="0"/>
          <a:lstStyle/>
          <a:p>
            <a:pPr algn="l">
              <a:buNone/>
            </a:pPr>
            <a:r>
              <a:rPr lang="en-US" altLang="ja-JP" sz="2000" dirty="0">
                <a:ea typeface="ＭＳ Ｐゴシック" pitchFamily="34" charset="-128"/>
              </a:rPr>
              <a:t>Expand to full screen mode</a:t>
            </a:r>
          </a:p>
          <a:p>
            <a:pPr algn="l">
              <a:buNone/>
            </a:pPr>
            <a:r>
              <a:rPr lang="en-US" altLang="ja-JP" sz="2000" dirty="0">
                <a:ea typeface="ＭＳ Ｐゴシック" pitchFamily="34" charset="-128"/>
              </a:rPr>
              <a:t>Press ESC to </a:t>
            </a:r>
            <a:r>
              <a:rPr lang="en-US" altLang="ja-JP" sz="2000" dirty="0" smtClean="0">
                <a:ea typeface="ＭＳ Ｐゴシック" pitchFamily="34" charset="-128"/>
              </a:rPr>
              <a:t>return</a:t>
            </a:r>
            <a:endParaRPr lang="ja-JP" altLang="en-US" sz="2000">
              <a:ea typeface="ＭＳ Ｐゴシック" pitchFamily="34" charset="-128"/>
            </a:endParaRPr>
          </a:p>
        </p:txBody>
      </p:sp>
      <p:sp>
        <p:nvSpPr>
          <p:cNvPr id="5123" name="Rectangle 3"/>
          <p:cNvSpPr>
            <a:spLocks noChangeArrowheads="1"/>
          </p:cNvSpPr>
          <p:nvPr/>
        </p:nvSpPr>
        <p:spPr bwMode="auto">
          <a:xfrm>
            <a:off x="1091643" y="1416050"/>
            <a:ext cx="2182550" cy="5114070"/>
          </a:xfrm>
          <a:prstGeom prst="rect">
            <a:avLst/>
          </a:prstGeom>
          <a:noFill/>
          <a:ln w="9525">
            <a:noFill/>
            <a:miter lim="800000"/>
            <a:headEnd/>
            <a:tailEnd/>
          </a:ln>
        </p:spPr>
        <p:txBody>
          <a:bodyPr lIns="0" tIns="0" rIns="0" bIns="0"/>
          <a:lstStyle/>
          <a:p>
            <a:pPr algn="l">
              <a:spcBef>
                <a:spcPct val="15000"/>
              </a:spcBef>
              <a:buNone/>
            </a:pPr>
            <a:endParaRPr lang="en-US" altLang="ja-JP" sz="2000" b="1" dirty="0">
              <a:solidFill>
                <a:schemeClr val="tx1"/>
              </a:solidFill>
              <a:latin typeface="+mj-lt"/>
              <a:ea typeface="ＭＳ Ｐゴシック" pitchFamily="34" charset="-128"/>
            </a:endParaRPr>
          </a:p>
        </p:txBody>
      </p:sp>
      <p:pic>
        <p:nvPicPr>
          <p:cNvPr id="18433" name="Picture 1"/>
          <p:cNvPicPr>
            <a:picLocks noChangeAspect="1" noChangeArrowheads="1"/>
          </p:cNvPicPr>
          <p:nvPr/>
        </p:nvPicPr>
        <p:blipFill>
          <a:blip r:embed="rId3"/>
          <a:srcRect/>
          <a:stretch>
            <a:fillRect/>
          </a:stretch>
        </p:blipFill>
        <p:spPr bwMode="auto">
          <a:xfrm>
            <a:off x="3514168" y="1416050"/>
            <a:ext cx="3786868" cy="438150"/>
          </a:xfrm>
          <a:prstGeom prst="rect">
            <a:avLst/>
          </a:prstGeom>
          <a:noFill/>
          <a:ln w="9525">
            <a:noFill/>
            <a:miter lim="800000"/>
            <a:headEnd/>
            <a:tailEnd/>
          </a:ln>
          <a:effectLst/>
        </p:spPr>
      </p:pic>
      <p:pic>
        <p:nvPicPr>
          <p:cNvPr id="18434" name="Picture 2"/>
          <p:cNvPicPr>
            <a:picLocks noChangeAspect="1" noChangeArrowheads="1"/>
          </p:cNvPicPr>
          <p:nvPr/>
        </p:nvPicPr>
        <p:blipFill>
          <a:blip r:embed="rId4"/>
          <a:srcRect/>
          <a:stretch>
            <a:fillRect/>
          </a:stretch>
        </p:blipFill>
        <p:spPr bwMode="auto">
          <a:xfrm>
            <a:off x="6456147" y="1927904"/>
            <a:ext cx="671689" cy="533400"/>
          </a:xfrm>
          <a:prstGeom prst="rect">
            <a:avLst/>
          </a:prstGeom>
          <a:noFill/>
          <a:ln w="9525">
            <a:noFill/>
            <a:miter lim="800000"/>
            <a:headEnd/>
            <a:tailEnd/>
          </a:ln>
          <a:effectLst/>
        </p:spPr>
      </p:pic>
      <p:pic>
        <p:nvPicPr>
          <p:cNvPr id="18436" name="Picture 4"/>
          <p:cNvPicPr>
            <a:picLocks noChangeAspect="1" noChangeArrowheads="1"/>
          </p:cNvPicPr>
          <p:nvPr/>
        </p:nvPicPr>
        <p:blipFill>
          <a:blip r:embed="rId5"/>
          <a:srcRect/>
          <a:stretch>
            <a:fillRect/>
          </a:stretch>
        </p:blipFill>
        <p:spPr bwMode="auto">
          <a:xfrm>
            <a:off x="3521584" y="2700189"/>
            <a:ext cx="1552575" cy="1304925"/>
          </a:xfrm>
          <a:prstGeom prst="rect">
            <a:avLst/>
          </a:prstGeom>
          <a:noFill/>
          <a:ln w="9525">
            <a:noFill/>
            <a:miter lim="800000"/>
            <a:headEnd/>
            <a:tailEnd/>
          </a:ln>
          <a:effectLst/>
        </p:spPr>
      </p:pic>
      <p:pic>
        <p:nvPicPr>
          <p:cNvPr id="18438" name="Picture 6"/>
          <p:cNvPicPr>
            <a:picLocks noChangeAspect="1" noChangeArrowheads="1"/>
          </p:cNvPicPr>
          <p:nvPr/>
        </p:nvPicPr>
        <p:blipFill>
          <a:blip r:embed="rId6"/>
          <a:srcRect/>
          <a:stretch>
            <a:fillRect/>
          </a:stretch>
        </p:blipFill>
        <p:spPr bwMode="auto">
          <a:xfrm>
            <a:off x="3527080" y="4183025"/>
            <a:ext cx="3009900" cy="2419350"/>
          </a:xfrm>
          <a:prstGeom prst="rect">
            <a:avLst/>
          </a:prstGeom>
          <a:noFill/>
          <a:ln w="9525">
            <a:noFill/>
            <a:miter lim="800000"/>
            <a:headEnd/>
            <a:tailEnd/>
          </a:ln>
          <a:effectLst/>
        </p:spPr>
      </p:pic>
      <p:sp>
        <p:nvSpPr>
          <p:cNvPr id="19" name="Oval 18"/>
          <p:cNvSpPr/>
          <p:nvPr/>
        </p:nvSpPr>
        <p:spPr bwMode="auto">
          <a:xfrm>
            <a:off x="4520643" y="1416050"/>
            <a:ext cx="561975" cy="488950"/>
          </a:xfrm>
          <a:prstGeom prst="ellipse">
            <a:avLst/>
          </a:prstGeom>
          <a:noFill/>
          <a:ln w="9525" cap="flat" cmpd="sng" algn="ctr">
            <a:noFill/>
            <a:prstDash val="solid"/>
            <a:round/>
            <a:headEnd type="none" w="med" len="med"/>
            <a:tailEnd type="none" w="med" len="med"/>
          </a:ln>
          <a:effectLst/>
        </p:spPr>
        <p:txBody>
          <a:bodyPr vert="horz" wrap="none" lIns="91429" tIns="45715" rIns="91429" bIns="45715" numCol="1" rtlCol="0" anchor="ctr" anchorCtr="0" compatLnSpc="1">
            <a:prstTxWarp prst="textNoShape">
              <a:avLst/>
            </a:prstTxWarp>
          </a:bodyPr>
          <a:lstStyle/>
          <a:p>
            <a:pPr marL="119048" indent="-119048" algn="ctr" defTabSz="914287">
              <a:lnSpc>
                <a:spcPct val="150000"/>
              </a:lnSpc>
              <a:buFontTx/>
              <a:buChar char="•"/>
            </a:pPr>
            <a:endParaRPr lang="en-US" sz="2000" b="1" dirty="0" smtClean="0"/>
          </a:p>
        </p:txBody>
      </p:sp>
      <p:sp>
        <p:nvSpPr>
          <p:cNvPr id="20" name="Oval 19"/>
          <p:cNvSpPr/>
          <p:nvPr/>
        </p:nvSpPr>
        <p:spPr bwMode="auto">
          <a:xfrm>
            <a:off x="4492068" y="1416050"/>
            <a:ext cx="561975" cy="488950"/>
          </a:xfrm>
          <a:prstGeom prst="ellipse">
            <a:avLst/>
          </a:prstGeom>
          <a:noFill/>
          <a:ln w="44450" cap="flat" cmpd="sng" algn="ctr">
            <a:solidFill>
              <a:srgbClr val="FF0000"/>
            </a:solidFill>
            <a:prstDash val="solid"/>
            <a:round/>
            <a:headEnd type="none" w="med" len="med"/>
            <a:tailEnd type="none" w="med" len="med"/>
          </a:ln>
          <a:effectLst/>
        </p:spPr>
        <p:txBody>
          <a:bodyPr vert="horz" wrap="none" lIns="91429" tIns="45715" rIns="91429" bIns="45715" numCol="1" rtlCol="0" anchor="ctr" anchorCtr="0" compatLnSpc="1">
            <a:prstTxWarp prst="textNoShape">
              <a:avLst/>
            </a:prstTxWarp>
          </a:bodyPr>
          <a:lstStyle/>
          <a:p>
            <a:pPr marL="119048" indent="-119048" algn="ctr" defTabSz="914287">
              <a:lnSpc>
                <a:spcPct val="150000"/>
              </a:lnSpc>
              <a:buFontTx/>
              <a:buChar char="•"/>
            </a:pPr>
            <a:endParaRPr lang="en-US" sz="2000" b="1" dirty="0" smtClean="0"/>
          </a:p>
        </p:txBody>
      </p:sp>
      <p:sp>
        <p:nvSpPr>
          <p:cNvPr id="21" name="Oval 20"/>
          <p:cNvSpPr/>
          <p:nvPr/>
        </p:nvSpPr>
        <p:spPr bwMode="auto">
          <a:xfrm>
            <a:off x="3568142" y="4648200"/>
            <a:ext cx="1104900" cy="488950"/>
          </a:xfrm>
          <a:prstGeom prst="ellipse">
            <a:avLst/>
          </a:prstGeom>
          <a:noFill/>
          <a:ln w="44450" cap="flat" cmpd="sng" algn="ctr">
            <a:solidFill>
              <a:srgbClr val="FF0000"/>
            </a:solidFill>
            <a:prstDash val="solid"/>
            <a:round/>
            <a:headEnd type="none" w="med" len="med"/>
            <a:tailEnd type="none" w="med" len="med"/>
          </a:ln>
          <a:effectLst/>
        </p:spPr>
        <p:txBody>
          <a:bodyPr vert="horz" wrap="none" lIns="91429" tIns="45715" rIns="91429" bIns="45715" numCol="1" rtlCol="0" anchor="ctr" anchorCtr="0" compatLnSpc="1">
            <a:prstTxWarp prst="textNoShape">
              <a:avLst/>
            </a:prstTxWarp>
          </a:bodyPr>
          <a:lstStyle/>
          <a:p>
            <a:pPr marL="119048" indent="-119048" algn="ctr" defTabSz="914287">
              <a:lnSpc>
                <a:spcPct val="150000"/>
              </a:lnSpc>
              <a:buFontTx/>
              <a:buChar char="•"/>
            </a:pPr>
            <a:endParaRPr lang="en-US" sz="2000" b="1" dirty="0" smtClean="0"/>
          </a:p>
        </p:txBody>
      </p:sp>
      <p:sp>
        <p:nvSpPr>
          <p:cNvPr id="22" name="Oval 21"/>
          <p:cNvSpPr/>
          <p:nvPr/>
        </p:nvSpPr>
        <p:spPr bwMode="auto">
          <a:xfrm>
            <a:off x="5544580" y="4800600"/>
            <a:ext cx="1104900" cy="488950"/>
          </a:xfrm>
          <a:prstGeom prst="ellipse">
            <a:avLst/>
          </a:prstGeom>
          <a:noFill/>
          <a:ln w="44450" cap="flat" cmpd="sng" algn="ctr">
            <a:solidFill>
              <a:srgbClr val="FF0000"/>
            </a:solidFill>
            <a:prstDash val="solid"/>
            <a:round/>
            <a:headEnd type="none" w="med" len="med"/>
            <a:tailEnd type="none" w="med" len="med"/>
          </a:ln>
          <a:effectLst/>
        </p:spPr>
        <p:txBody>
          <a:bodyPr vert="horz" wrap="none" lIns="91429" tIns="45715" rIns="91429" bIns="45715" numCol="1" rtlCol="0" anchor="ctr" anchorCtr="0" compatLnSpc="1">
            <a:prstTxWarp prst="textNoShape">
              <a:avLst/>
            </a:prstTxWarp>
          </a:bodyPr>
          <a:lstStyle/>
          <a:p>
            <a:pPr marL="119048" indent="-119048" algn="ctr" defTabSz="914287">
              <a:lnSpc>
                <a:spcPct val="150000"/>
              </a:lnSpc>
              <a:buFontTx/>
              <a:buChar char="•"/>
            </a:pPr>
            <a:endParaRPr lang="en-US" sz="2000" b="1" dirty="0" smtClean="0"/>
          </a:p>
        </p:txBody>
      </p:sp>
      <p:sp>
        <p:nvSpPr>
          <p:cNvPr id="13"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
        <p:nvSpPr>
          <p:cNvPr id="14" name="Content Placeholder 13"/>
          <p:cNvSpPr>
            <a:spLocks noGrp="1"/>
          </p:cNvSpPr>
          <p:nvPr>
            <p:ph idx="1"/>
          </p:nvPr>
        </p:nvSpPr>
        <p:spPr>
          <a:xfrm>
            <a:off x="311782" y="1428736"/>
            <a:ext cx="2688582" cy="4710195"/>
          </a:xfrm>
        </p:spPr>
        <p:txBody>
          <a:bodyPr/>
          <a:lstStyle/>
          <a:p>
            <a:pPr>
              <a:spcBef>
                <a:spcPts val="7200"/>
              </a:spcBef>
            </a:pPr>
            <a:r>
              <a:rPr lang="en-US" altLang="ja-JP" sz="2000" b="1" smtClean="0">
                <a:ea typeface="ＭＳ Ｐゴシック" pitchFamily="34" charset="-128"/>
              </a:rPr>
              <a:t>Full Screen Mode</a:t>
            </a:r>
          </a:p>
          <a:p>
            <a:pPr>
              <a:spcBef>
                <a:spcPts val="7200"/>
              </a:spcBef>
            </a:pPr>
            <a:r>
              <a:rPr lang="en-US" altLang="ja-JP" sz="2000" b="1" smtClean="0">
                <a:ea typeface="ＭＳ Ｐゴシック" pitchFamily="34" charset="-128"/>
              </a:rPr>
              <a:t>Provide feedback</a:t>
            </a:r>
          </a:p>
          <a:p>
            <a:pPr>
              <a:spcBef>
                <a:spcPts val="7200"/>
              </a:spcBef>
            </a:pPr>
            <a:r>
              <a:rPr lang="en-US" altLang="ja-JP" sz="2000" b="1" smtClean="0">
                <a:ea typeface="ＭＳ Ｐゴシック" pitchFamily="34" charset="-128"/>
              </a:rPr>
              <a:t>Real-time Q&amp;A</a:t>
            </a:r>
          </a:p>
          <a:p>
            <a:pPr>
              <a:spcBef>
                <a:spcPts val="7200"/>
              </a:spcBef>
            </a:pPr>
            <a:r>
              <a:rPr lang="en-US" altLang="ja-JP" sz="2000" b="1" smtClean="0">
                <a:ea typeface="ＭＳ Ｐゴシック" pitchFamily="34" charset="-128"/>
              </a:rPr>
              <a:t>Mute phone *6</a:t>
            </a:r>
            <a:endParaRPr lang="en-US" altLang="ja-JP" sz="2000" b="1"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smtClean="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smtClean="0"/>
              <a:t>General User Interface</a:t>
            </a:r>
          </a:p>
          <a:p>
            <a:pPr marL="536377" lvl="1" indent="-272950">
              <a:spcBef>
                <a:spcPts val="0"/>
              </a:spcBef>
            </a:pPr>
            <a:r>
              <a:rPr lang="en-GB" dirty="0" smtClean="0"/>
              <a:t>Command organization</a:t>
            </a:r>
          </a:p>
          <a:p>
            <a:pPr marL="536377" lvl="1" indent="-272950">
              <a:spcBef>
                <a:spcPts val="0"/>
              </a:spcBef>
            </a:pPr>
            <a:r>
              <a:rPr lang="en-GB" dirty="0" smtClean="0"/>
              <a:t>Category filtering</a:t>
            </a:r>
          </a:p>
          <a:p>
            <a:pPr marL="342774" lvl="1" indent="-228516">
              <a:spcBef>
                <a:spcPts val="1200"/>
              </a:spcBef>
              <a:buNone/>
            </a:pPr>
            <a:r>
              <a:rPr lang="en-GB" sz="3200" dirty="0" smtClean="0"/>
              <a:t>Functionality added</a:t>
            </a:r>
          </a:p>
          <a:p>
            <a:pPr marL="536377" lvl="1" indent="-272950">
              <a:spcBef>
                <a:spcPts val="0"/>
              </a:spcBef>
            </a:pPr>
            <a:r>
              <a:rPr lang="en-GB" dirty="0" smtClean="0"/>
              <a:t>Analytical model (generation and adjustment)</a:t>
            </a:r>
          </a:p>
          <a:p>
            <a:pPr marL="536377" lvl="1" indent="-272950">
              <a:spcBef>
                <a:spcPts val="0"/>
              </a:spcBef>
            </a:pPr>
            <a:r>
              <a:rPr lang="en-GB" smtClean="0"/>
              <a:t>Load modelling</a:t>
            </a:r>
          </a:p>
          <a:p>
            <a:pPr marL="536377" lvl="1" indent="-272950">
              <a:spcBef>
                <a:spcPts val="0"/>
              </a:spcBef>
            </a:pPr>
            <a:r>
              <a:rPr lang="en-GB" smtClean="0"/>
              <a:t>API specific model and load objects</a:t>
            </a:r>
            <a:endParaRPr lang="en-GB" dirty="0" smtClean="0"/>
          </a:p>
          <a:p>
            <a:pPr marL="536377" lvl="1" indent="-272950">
              <a:spcBef>
                <a:spcPts val="0"/>
              </a:spcBef>
            </a:pPr>
            <a:r>
              <a:rPr lang="en-GB" dirty="0" smtClean="0"/>
              <a:t>Rebar modelling</a:t>
            </a:r>
          </a:p>
          <a:p>
            <a:pPr marL="536377" lvl="1" indent="-272950">
              <a:spcBef>
                <a:spcPts val="0"/>
              </a:spcBef>
            </a:pPr>
            <a:r>
              <a:rPr lang="en-GB" dirty="0" smtClean="0"/>
              <a:t>Composite metal deck</a:t>
            </a:r>
          </a:p>
          <a:p>
            <a:pPr marL="536377" lvl="1" indent="-272950">
              <a:spcBef>
                <a:spcPts val="0"/>
              </a:spcBef>
            </a:pPr>
            <a:r>
              <a:rPr lang="en-GB" dirty="0" smtClean="0"/>
              <a:t>Graphical column schedule</a:t>
            </a:r>
          </a:p>
          <a:p>
            <a:pPr marL="536377" lvl="1" indent="-272950">
              <a:spcBef>
                <a:spcPts val="0"/>
              </a:spcBef>
            </a:pPr>
            <a:r>
              <a:rPr lang="en-GB" dirty="0" smtClean="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smtClean="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smtClean="0"/>
              <a:t>Functionality removed</a:t>
            </a:r>
          </a:p>
          <a:p>
            <a:pPr marL="536377" lvl="1" indent="-272950">
              <a:spcBef>
                <a:spcPct val="0"/>
              </a:spcBef>
            </a:pPr>
            <a:r>
              <a:rPr lang="en-GB" dirty="0" smtClean="0"/>
              <a:t>Reflected ceiling plans</a:t>
            </a:r>
          </a:p>
          <a:p>
            <a:pPr marL="536377" lvl="1" indent="-272950">
              <a:spcBef>
                <a:spcPct val="0"/>
              </a:spcBef>
            </a:pPr>
            <a:r>
              <a:rPr lang="en-GB" dirty="0" smtClean="0"/>
              <a:t>Room related functionalities</a:t>
            </a:r>
          </a:p>
          <a:p>
            <a:pPr marL="536377" lvl="1" indent="-272950">
              <a:spcBef>
                <a:spcPct val="0"/>
              </a:spcBef>
            </a:pPr>
            <a:r>
              <a:rPr lang="en-GB" dirty="0" smtClean="0"/>
              <a:t>Model text</a:t>
            </a:r>
          </a:p>
          <a:p>
            <a:pPr marL="536377" lvl="1" indent="-272950">
              <a:spcBef>
                <a:spcPct val="0"/>
              </a:spcBef>
            </a:pPr>
            <a:r>
              <a:rPr lang="en-GB" dirty="0" smtClean="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smtClean="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smtClean="0"/>
              <a:t>Structural analysis model differs from drawing model</a:t>
            </a:r>
          </a:p>
          <a:p>
            <a:pPr marL="271397" indent="-271397">
              <a:buFont typeface="Wingdings" pitchFamily="2" charset="2"/>
              <a:buChar char="§"/>
            </a:pPr>
            <a:r>
              <a:rPr lang="en-US" sz="2000" dirty="0" smtClean="0"/>
              <a:t>Revit Structure solves this problem</a:t>
            </a:r>
          </a:p>
          <a:p>
            <a:pPr marL="271397" indent="-271397">
              <a:buFont typeface="Wingdings" pitchFamily="2" charset="2"/>
              <a:buChar char="§"/>
            </a:pPr>
            <a:r>
              <a:rPr lang="en-US" sz="2000" b="1" dirty="0" smtClean="0"/>
              <a:t>Physical</a:t>
            </a:r>
            <a:r>
              <a:rPr lang="en-US" sz="2000" dirty="0" smtClean="0"/>
              <a:t> model is used for drawings, coordination and construction</a:t>
            </a:r>
          </a:p>
          <a:p>
            <a:pPr marL="271397" indent="-271397">
              <a:buFont typeface="Wingdings" pitchFamily="2" charset="2"/>
              <a:buChar char="§"/>
            </a:pPr>
            <a:r>
              <a:rPr lang="en-US" sz="2000" b="1" dirty="0" smtClean="0"/>
              <a:t>Analytical</a:t>
            </a:r>
            <a:r>
              <a:rPr lang="en-US" sz="2000" dirty="0" smtClean="0"/>
              <a:t> model is the simplified model used for analysis</a:t>
            </a:r>
          </a:p>
        </p:txBody>
      </p:sp>
      <p:pic>
        <p:nvPicPr>
          <p:cNvPr id="18436" name="Picture 2"/>
          <p:cNvPicPr>
            <a:picLocks noChangeAspect="1" noChangeArrowheads="1"/>
          </p:cNvPicPr>
          <p:nvPr/>
        </p:nvPicPr>
        <p:blipFill>
          <a:blip r:embed="rId3"/>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smtClean="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smtClean="0"/>
              <a:t>Members that need to participate in the analysis</a:t>
            </a:r>
          </a:p>
          <a:p>
            <a:pPr eaLnBrk="1" hangingPunct="1">
              <a:buFontTx/>
              <a:buNone/>
            </a:pPr>
            <a:r>
              <a:rPr lang="en-US" sz="2800" dirty="0" smtClean="0"/>
              <a:t>Geometry (location)</a:t>
            </a:r>
          </a:p>
          <a:p>
            <a:pPr marL="536377" lvl="2" indent="-272950">
              <a:buFont typeface="Wingdings" pitchFamily="2" charset="2"/>
              <a:buChar char="§"/>
            </a:pPr>
            <a:r>
              <a:rPr lang="en-US" sz="2000" dirty="0" smtClean="0"/>
              <a:t>Sections</a:t>
            </a:r>
          </a:p>
          <a:p>
            <a:pPr marL="536377" lvl="2" indent="-272950">
              <a:buFont typeface="Wingdings" pitchFamily="2" charset="2"/>
              <a:buChar char="§"/>
            </a:pPr>
            <a:r>
              <a:rPr lang="en-US" sz="2000" dirty="0" smtClean="0"/>
              <a:t>Materials</a:t>
            </a:r>
          </a:p>
          <a:p>
            <a:pPr marL="536377" lvl="2" indent="-272950">
              <a:buFont typeface="Wingdings" pitchFamily="2" charset="2"/>
              <a:buChar char="§"/>
            </a:pPr>
            <a:r>
              <a:rPr lang="en-US" sz="2000" dirty="0" smtClean="0"/>
              <a:t>Release conditions</a:t>
            </a:r>
          </a:p>
          <a:p>
            <a:pPr marL="536377" lvl="2" indent="-272950">
              <a:buFont typeface="Wingdings" pitchFamily="2" charset="2"/>
              <a:buChar char="§"/>
            </a:pPr>
            <a:r>
              <a:rPr lang="en-US" sz="2000" dirty="0" smtClean="0"/>
              <a:t>Reference to level (optional)</a:t>
            </a:r>
          </a:p>
          <a:p>
            <a:pPr eaLnBrk="1" hangingPunct="1">
              <a:buFontTx/>
              <a:buNone/>
            </a:pPr>
            <a:r>
              <a:rPr lang="en-US" sz="2800" dirty="0" smtClean="0"/>
              <a:t>Loads</a:t>
            </a:r>
          </a:p>
          <a:p>
            <a:pPr marL="536377" lvl="2" indent="-272950">
              <a:buFont typeface="Wingdings" pitchFamily="2" charset="2"/>
              <a:buChar char="§"/>
            </a:pPr>
            <a:r>
              <a:rPr lang="en-US" sz="2000" dirty="0" smtClean="0"/>
              <a:t>Load cases</a:t>
            </a:r>
          </a:p>
          <a:p>
            <a:pPr marL="536377" lvl="2" indent="-272950">
              <a:buFont typeface="Wingdings" pitchFamily="2" charset="2"/>
              <a:buChar char="§"/>
            </a:pPr>
            <a:r>
              <a:rPr lang="en-US" sz="2000" dirty="0" smtClean="0"/>
              <a:t>Load combinations</a:t>
            </a:r>
          </a:p>
          <a:p>
            <a:pPr marL="536377" lvl="2" indent="-272950">
              <a:buFont typeface="Wingdings" pitchFamily="2" charset="2"/>
              <a:buChar char="§"/>
            </a:pPr>
            <a:r>
              <a:rPr lang="en-US" sz="2000" dirty="0" smtClean="0"/>
              <a:t>Point, line, area loads</a:t>
            </a:r>
          </a:p>
          <a:p>
            <a:pPr eaLnBrk="1" hangingPunct="1">
              <a:buFontTx/>
              <a:buNone/>
            </a:pPr>
            <a:r>
              <a:rPr lang="en-US" sz="2800" smtClean="0"/>
              <a:t>Boundary conditions</a:t>
            </a:r>
          </a:p>
          <a:p>
            <a:pPr marL="536377" lvl="2" indent="-272950">
              <a:buFont typeface="Wingdings" pitchFamily="2" charset="2"/>
              <a:buChar char="§"/>
            </a:pPr>
            <a:r>
              <a:rPr lang="en-US" sz="2000" smtClean="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20483" name="Picture 4" descr="analytical_vs_physical"/>
          <p:cNvPicPr>
            <a:picLocks noChangeAspect="1" noChangeArrowheads="1"/>
          </p:cNvPicPr>
          <p:nvPr/>
        </p:nvPicPr>
        <p:blipFill>
          <a:blip r:embed="rId3"/>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757763" name="Picture 3"/>
          <p:cNvPicPr>
            <a:picLocks noChangeAspect="1" noChangeArrowheads="1"/>
          </p:cNvPicPr>
          <p:nvPr/>
        </p:nvPicPr>
        <p:blipFill>
          <a:blip r:embed="rId3"/>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smtClean="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p:oleObj spid="_x0000_s1036" name="Bitmap Image" r:id="rId14" imgW="2448267" imgH="1857143" progId="PBrush">
              <p:embed/>
            </p:oleObj>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p:oleObj spid="_x0000_s1042" name="Bitmap Image" r:id="rId15" imgW="2400635" imgH="1819529" progId="PBrush">
                <p:embed/>
              </p:oleObj>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p:oleObj spid="_x0000_s1037" name="Bitmap Image" r:id="rId16" imgW="2409524" imgH="1819529" progId="PBrush">
              <p:embed/>
            </p:oleObj>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p:oleObj spid="_x0000_s1041" name="Bitmap Image" r:id="rId17" imgW="2457143" imgH="2257740" progId="PBrush">
                <p:embed/>
              </p:oleObj>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p:oleObj spid="_x0000_s1038" name="Bitmap Image" r:id="rId18" imgW="2486372" imgH="2247619" progId="PBrush">
              <p:embed/>
            </p:oleObj>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p:oleObj spid="_x0000_s1039" name="Bitmap Image" r:id="rId19" imgW="2486372" imgH="2257740" progId="PBrush">
              <p:embed/>
            </p:oleObj>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p:oleObj spid="_x0000_s1040" name="Bitmap Image" r:id="rId20" imgW="2371429" imgH="1790476" progId="PBrush">
                <p:embed/>
              </p:oleObj>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Analysis Requirements</a:t>
            </a:r>
          </a:p>
        </p:txBody>
      </p:sp>
      <p:sp>
        <p:nvSpPr>
          <p:cNvPr id="22531" name="Rectangle 3"/>
          <p:cNvSpPr>
            <a:spLocks noGrp="1" noChangeArrowheads="1"/>
          </p:cNvSpPr>
          <p:nvPr>
            <p:ph idx="1"/>
          </p:nvPr>
        </p:nvSpPr>
        <p:spPr/>
        <p:txBody>
          <a:bodyPr/>
          <a:lstStyle/>
          <a:p>
            <a:pPr lvl="1" eaLnBrk="1" hangingPunct="1"/>
            <a:r>
              <a:rPr lang="en-GB" dirty="0" smtClean="0"/>
              <a:t>Extract the analytical model geometry</a:t>
            </a:r>
          </a:p>
          <a:p>
            <a:pPr lvl="1" eaLnBrk="1" hangingPunct="1"/>
            <a:r>
              <a:rPr lang="en-GB" dirty="0" smtClean="0"/>
              <a:t>Extract the load cases, load combinations, loads</a:t>
            </a:r>
          </a:p>
          <a:p>
            <a:pPr lvl="1" eaLnBrk="1" hangingPunct="1"/>
            <a:r>
              <a:rPr lang="en-GB" dirty="0" smtClean="0"/>
              <a:t>Extract release and boundary conditions</a:t>
            </a:r>
          </a:p>
          <a:p>
            <a:pPr lvl="1" eaLnBrk="1" hangingPunct="1"/>
            <a:r>
              <a:rPr lang="en-GB" dirty="0" smtClean="0"/>
              <a:t>Update the model with changes and new and deleted elements</a:t>
            </a:r>
          </a:p>
          <a:p>
            <a:pPr lvl="1" eaLnBrk="1" hangingPunct="1"/>
            <a:r>
              <a:rPr lang="en-GB" dirty="0" smtClean="0"/>
              <a:t>Add load cases and load combinations</a:t>
            </a:r>
          </a:p>
          <a:p>
            <a:pPr lvl="1" eaLnBrk="1" hangingPunct="1"/>
            <a:r>
              <a:rPr lang="en-GB" dirty="0" smtClean="0"/>
              <a:t>Add loads and reactions </a:t>
            </a:r>
          </a:p>
          <a:p>
            <a:pPr lvl="1" eaLnBrk="1" hangingPunct="1"/>
            <a:r>
              <a:rPr lang="en-GB" dirty="0" smtClean="0"/>
              <a:t>Add project information, shared parameters</a:t>
            </a:r>
          </a:p>
          <a:p>
            <a:pPr lvl="1" eaLnBrk="1" hangingPunct="1"/>
            <a:r>
              <a:rPr lang="en-GB" dirty="0" smtClean="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smtClean="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smtClean="0"/>
              <a:t>Shared parameters </a:t>
            </a:r>
          </a:p>
          <a:p>
            <a:pPr marL="536377" lvl="1" indent="-272950">
              <a:buFont typeface="Wingdings" pitchFamily="2" charset="2"/>
              <a:buChar char="§"/>
            </a:pPr>
            <a:r>
              <a:rPr lang="en-US" sz="2400" dirty="0" smtClean="0"/>
              <a:t>Can be defined in an external file</a:t>
            </a:r>
          </a:p>
          <a:p>
            <a:pPr marL="536377" lvl="1" indent="-272950">
              <a:buFont typeface="Wingdings" pitchFamily="2" charset="2"/>
              <a:buChar char="§"/>
            </a:pPr>
            <a:r>
              <a:rPr lang="en-US" sz="2400" dirty="0" smtClean="0"/>
              <a:t>Can be added with the API</a:t>
            </a:r>
          </a:p>
          <a:p>
            <a:pPr marL="536377" lvl="1" indent="-272950">
              <a:buFont typeface="Wingdings" pitchFamily="2" charset="2"/>
              <a:buChar char="§"/>
            </a:pPr>
            <a:r>
              <a:rPr lang="en-US" sz="2400" dirty="0" smtClean="0"/>
              <a:t>Can be defined per element</a:t>
            </a:r>
          </a:p>
          <a:p>
            <a:pPr marL="536377" lvl="1" indent="-272950">
              <a:buFont typeface="Wingdings" pitchFamily="2" charset="2"/>
              <a:buChar char="§"/>
            </a:pPr>
            <a:r>
              <a:rPr lang="en-US" sz="2400" dirty="0" smtClean="0"/>
              <a:t>Can be project specific, e.g. building codes</a:t>
            </a:r>
          </a:p>
          <a:p>
            <a:pPr marL="0" indent="0">
              <a:buNone/>
            </a:pPr>
            <a:r>
              <a:rPr lang="en-US" sz="2400" dirty="0" smtClean="0"/>
              <a:t>Templates</a:t>
            </a:r>
          </a:p>
          <a:p>
            <a:pPr marL="536377" lvl="1" indent="-272950">
              <a:buFont typeface="Wingdings" pitchFamily="2" charset="2"/>
              <a:buChar char="§"/>
            </a:pPr>
            <a:r>
              <a:rPr lang="en-US" sz="2400" dirty="0" smtClean="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smtClean="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smtClean="0">
                <a:solidFill>
                  <a:schemeClr val="tx1"/>
                </a:solidFill>
                <a:latin typeface="+mj-lt"/>
              </a:rPr>
              <a:t>Tessellate </a:t>
            </a:r>
            <a:r>
              <a:rPr lang="en-US" sz="1600">
                <a:solidFill>
                  <a:schemeClr val="tx1"/>
                </a:solidFill>
                <a:latin typeface="+mj-lt"/>
              </a:rPr>
              <a:t>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1782" y="142855"/>
            <a:ext cx="5412745" cy="733595"/>
          </a:xfrm>
          <a:noFill/>
        </p:spPr>
        <p:txBody>
          <a:bodyPr/>
          <a:lstStyle/>
          <a:p>
            <a:pPr eaLnBrk="1" hangingPunct="1"/>
            <a:r>
              <a:rPr lang="en-GB" smtClean="0"/>
              <a:t>About the Presenter</a:t>
            </a:r>
            <a:endParaRPr lang="en-GB" dirty="0" smtClean="0"/>
          </a:p>
        </p:txBody>
      </p:sp>
      <p:sp>
        <p:nvSpPr>
          <p:cNvPr id="4099" name="Rectangle 3"/>
          <p:cNvSpPr>
            <a:spLocks noGrp="1" noChangeArrowheads="1"/>
          </p:cNvSpPr>
          <p:nvPr>
            <p:ph idx="1"/>
          </p:nvPr>
        </p:nvSpPr>
        <p:spPr>
          <a:xfrm>
            <a:off x="319090" y="3324457"/>
            <a:ext cx="7997825" cy="2995382"/>
          </a:xfrm>
          <a:noFill/>
        </p:spPr>
        <p:txBody>
          <a:bodyPr/>
          <a:lstStyle/>
          <a:p>
            <a:pPr marL="0" indent="0">
              <a:lnSpc>
                <a:spcPct val="90000"/>
              </a:lnSpc>
            </a:pPr>
            <a:r>
              <a:rPr lang="en-US" sz="1600" smtClean="0"/>
              <a:t>Jeremy originally joined Autodesk in 1988 as the technology evangelist responsible for European developer support. In this capacity, he wrote articles, consulted, lectured on AutoCAD application programming techniques, and supported AutoCAD application developers in Europe, the U.S., Australia, and South Africa. He was a cofounder of ADGE, the AutoCAD Developer Group Europe, and a prolific author on AutoCAD application development. He left Autodesk in 1994 to work as an HVAC application developer, then rejoined the company in 2005.</a:t>
            </a:r>
          </a:p>
          <a:p>
            <a:pPr marL="0" indent="0">
              <a:lnSpc>
                <a:spcPct val="90000"/>
              </a:lnSpc>
              <a:spcBef>
                <a:spcPts val="1200"/>
              </a:spcBef>
            </a:pPr>
            <a:r>
              <a:rPr lang="en-US" sz="1600" smtClean="0"/>
              <a:t>Jeremy graduated with a MA in mathematics and physics in Marburg, Germany, in 1984, and worked first as a teacher and translator of both computer and human languages, then as a C++ programmer on early GUI and multitasking projects. He is fluent in five European languages, vegetarian, has four kids, plays the flute, likes theatre improvisation and loves sports and climbing.</a:t>
            </a:r>
            <a:endParaRPr lang="en-US" sz="1600" dirty="0" smtClean="0"/>
          </a:p>
        </p:txBody>
      </p:sp>
      <p:sp>
        <p:nvSpPr>
          <p:cNvPr id="4101" name="Text Box 5"/>
          <p:cNvSpPr txBox="1">
            <a:spLocks noChangeArrowheads="1"/>
          </p:cNvSpPr>
          <p:nvPr/>
        </p:nvSpPr>
        <p:spPr bwMode="auto">
          <a:xfrm>
            <a:off x="287340" y="1484315"/>
            <a:ext cx="5437187" cy="1200306"/>
          </a:xfrm>
          <a:prstGeom prst="rect">
            <a:avLst/>
          </a:prstGeom>
          <a:noFill/>
          <a:ln w="9525">
            <a:noFill/>
            <a:miter lim="800000"/>
            <a:headEnd/>
            <a:tailEnd/>
          </a:ln>
        </p:spPr>
        <p:txBody>
          <a:bodyPr lIns="91417" tIns="45709" rIns="91417" bIns="45709">
            <a:spAutoFit/>
          </a:bodyPr>
          <a:lstStyle/>
          <a:p>
            <a:r>
              <a:rPr lang="en-US" sz="2400" b="1" dirty="0">
                <a:solidFill>
                  <a:schemeClr val="tx1"/>
                </a:solidFill>
                <a:latin typeface="+mj-lt"/>
              </a:rPr>
              <a:t>Jeremy Tammik</a:t>
            </a:r>
          </a:p>
          <a:p>
            <a:r>
              <a:rPr lang="en-GB" sz="1600" dirty="0">
                <a:solidFill>
                  <a:schemeClr val="tx1"/>
                </a:solidFill>
                <a:latin typeface="+mj-lt"/>
              </a:rPr>
              <a:t>Developer Technical Services</a:t>
            </a:r>
            <a:endParaRPr lang="en-US" sz="1600" dirty="0">
              <a:solidFill>
                <a:schemeClr val="tx1"/>
              </a:solidFill>
              <a:latin typeface="+mj-lt"/>
            </a:endParaRPr>
          </a:p>
          <a:p>
            <a:r>
              <a:rPr lang="en-US" sz="1600" dirty="0">
                <a:solidFill>
                  <a:schemeClr val="tx1"/>
                </a:solidFill>
                <a:latin typeface="+mj-lt"/>
              </a:rPr>
              <a:t>EMEA</a:t>
            </a:r>
          </a:p>
          <a:p>
            <a:r>
              <a:rPr lang="en-US" sz="1600" dirty="0">
                <a:solidFill>
                  <a:schemeClr val="tx1"/>
                </a:solidFill>
                <a:latin typeface="+mj-lt"/>
              </a:rPr>
              <a:t>Autodesk SARL</a:t>
            </a:r>
          </a:p>
        </p:txBody>
      </p:sp>
      <p:sp>
        <p:nvSpPr>
          <p:cNvPr id="4102"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pic>
        <p:nvPicPr>
          <p:cNvPr id="8" name="Picture 4" descr="jeremy"/>
          <p:cNvPicPr>
            <a:picLocks noChangeAspect="1" noChangeArrowheads="1"/>
          </p:cNvPicPr>
          <p:nvPr/>
        </p:nvPicPr>
        <p:blipFill>
          <a:blip r:embed="rId3"/>
          <a:srcRect/>
          <a:stretch>
            <a:fillRect/>
          </a:stretch>
        </p:blipFill>
        <p:spPr bwMode="auto">
          <a:xfrm>
            <a:off x="5828057" y="334754"/>
            <a:ext cx="1887215" cy="247324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smtClean="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smtClean="0">
                <a:ea typeface="ＭＳ Ｐゴシック" pitchFamily="34" charset="-128"/>
              </a:rPr>
              <a:t>Parameters</a:t>
            </a:r>
          </a:p>
          <a:p>
            <a:pPr lvl="1">
              <a:lnSpc>
                <a:spcPct val="90000"/>
              </a:lnSpc>
              <a:spcBef>
                <a:spcPts val="0"/>
              </a:spcBef>
            </a:pPr>
            <a:r>
              <a:rPr lang="en-GB" dirty="0" smtClean="0"/>
              <a:t>BrowseBindings</a:t>
            </a:r>
          </a:p>
          <a:p>
            <a:pPr lvl="1">
              <a:lnSpc>
                <a:spcPct val="90000"/>
              </a:lnSpc>
              <a:spcBef>
                <a:spcPts val="0"/>
              </a:spcBef>
            </a:pPr>
            <a:r>
              <a:rPr lang="en-GB" dirty="0" smtClean="0"/>
              <a:t>CreateShared</a:t>
            </a:r>
          </a:p>
          <a:p>
            <a:pPr lvl="1">
              <a:lnSpc>
                <a:spcPct val="90000"/>
              </a:lnSpc>
              <a:spcBef>
                <a:spcPts val="0"/>
              </a:spcBef>
            </a:pPr>
            <a:r>
              <a:rPr lang="en-GB" dirty="0" smtClean="0"/>
              <a:t>FireRating</a:t>
            </a:r>
          </a:p>
          <a:p>
            <a:pPr lvl="1">
              <a:lnSpc>
                <a:spcPct val="90000"/>
              </a:lnSpc>
              <a:spcBef>
                <a:spcPts val="0"/>
              </a:spcBef>
            </a:pPr>
            <a:r>
              <a:rPr lang="en-GB" dirty="0" smtClean="0"/>
              <a:t>InvisibleParam</a:t>
            </a:r>
          </a:p>
          <a:p>
            <a:pPr>
              <a:spcBef>
                <a:spcPts val="0"/>
              </a:spcBef>
            </a:pPr>
            <a:r>
              <a:rPr lang="en-GB" altLang="ja-JP" sz="2800" dirty="0" smtClean="0">
                <a:ea typeface="ＭＳ Ｐゴシック" pitchFamily="34" charset="-128"/>
              </a:rPr>
              <a:t>Analytical Model</a:t>
            </a:r>
          </a:p>
          <a:p>
            <a:pPr lvl="1">
              <a:lnSpc>
                <a:spcPct val="90000"/>
              </a:lnSpc>
              <a:spcBef>
                <a:spcPts val="0"/>
              </a:spcBef>
            </a:pPr>
            <a:r>
              <a:rPr lang="en-GB" altLang="ja-JP" dirty="0" smtClean="0">
                <a:ea typeface="ＭＳ Ｐゴシック" pitchFamily="34" charset="-128"/>
              </a:rPr>
              <a:t>AnalyticalSupportData_Info</a:t>
            </a:r>
          </a:p>
          <a:p>
            <a:pPr lvl="1">
              <a:lnSpc>
                <a:spcPct val="90000"/>
              </a:lnSpc>
              <a:spcBef>
                <a:spcPts val="0"/>
              </a:spcBef>
            </a:pPr>
            <a:r>
              <a:rPr lang="en-GB" altLang="zh-CN" dirty="0" smtClean="0">
                <a:ea typeface="宋体" pitchFamily="2" charset="-122"/>
              </a:rPr>
              <a:t>AnalyticalViewer</a:t>
            </a:r>
            <a:endParaRPr lang="en-GB" altLang="ja-JP" dirty="0" smtClean="0">
              <a:ea typeface="ＭＳ Ｐゴシック" pitchFamily="34" charset="-128"/>
            </a:endParaRPr>
          </a:p>
          <a:p>
            <a:pPr lvl="1">
              <a:lnSpc>
                <a:spcPct val="90000"/>
              </a:lnSpc>
              <a:spcBef>
                <a:spcPts val="0"/>
              </a:spcBef>
            </a:pPr>
            <a:r>
              <a:rPr lang="en-GB" dirty="0" smtClean="0"/>
              <a:t>BoundaryConditions</a:t>
            </a:r>
          </a:p>
          <a:p>
            <a:pPr lvl="1">
              <a:lnSpc>
                <a:spcPct val="90000"/>
              </a:lnSpc>
              <a:spcBef>
                <a:spcPts val="0"/>
              </a:spcBef>
            </a:pPr>
            <a:r>
              <a:rPr lang="en-GB" dirty="0" smtClean="0"/>
              <a:t>InplaceFamilyAnalyticalModel3D</a:t>
            </a:r>
          </a:p>
          <a:p>
            <a:pPr lvl="1">
              <a:lnSpc>
                <a:spcPct val="90000"/>
              </a:lnSpc>
              <a:spcBef>
                <a:spcPts val="0"/>
              </a:spcBef>
            </a:pPr>
            <a:r>
              <a:rPr lang="en-GB" dirty="0" smtClean="0"/>
              <a:t>Loads</a:t>
            </a:r>
          </a:p>
          <a:p>
            <a:pPr lvl="1">
              <a:lnSpc>
                <a:spcPct val="90000"/>
              </a:lnSpc>
              <a:spcBef>
                <a:spcPts val="0"/>
              </a:spcBef>
            </a:pPr>
            <a:r>
              <a:rPr lang="en-GB" dirty="0" smtClean="0"/>
              <a:t>RotateFramingObjects</a:t>
            </a:r>
          </a:p>
          <a:p>
            <a:pPr lvl="1">
              <a:lnSpc>
                <a:spcPct val="90000"/>
              </a:lnSpc>
              <a:spcBef>
                <a:spcPts val="0"/>
              </a:spcBef>
            </a:pPr>
            <a:r>
              <a:rPr lang="en-GB" altLang="zh-CN" dirty="0" smtClean="0">
                <a:ea typeface="宋体" pitchFamily="2" charset="-122"/>
              </a:rPr>
              <a:t>SlabProperties</a:t>
            </a:r>
          </a:p>
          <a:p>
            <a:pPr lvl="1">
              <a:lnSpc>
                <a:spcPct val="90000"/>
              </a:lnSpc>
              <a:spcBef>
                <a:spcPts val="0"/>
              </a:spcBef>
            </a:pPr>
            <a:r>
              <a:rPr lang="en-GB" altLang="zh-CN" dirty="0" smtClean="0">
                <a:ea typeface="宋体" pitchFamily="2" charset="-122"/>
              </a:rPr>
              <a:t>SpanDirection </a:t>
            </a:r>
            <a:endParaRPr lang="en-GB" dirty="0" smtClean="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Revit Structure Analysis Labs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smtClean="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smtClean="0"/>
              <a:t>Loads</a:t>
            </a:r>
          </a:p>
          <a:p>
            <a:pPr lvl="1">
              <a:spcBef>
                <a:spcPts val="0"/>
              </a:spcBef>
              <a:tabLst>
                <a:tab pos="1521852" algn="l"/>
              </a:tabLst>
            </a:pPr>
            <a:r>
              <a:rPr lang="en-GB" sz="2000" dirty="0" smtClean="0"/>
              <a:t>1-1	Load cases, natures, combinations, usages</a:t>
            </a:r>
          </a:p>
          <a:p>
            <a:pPr lvl="1">
              <a:spcBef>
                <a:spcPts val="0"/>
              </a:spcBef>
              <a:tabLst>
                <a:tab pos="1521852" algn="l"/>
              </a:tabLst>
            </a:pPr>
            <a:r>
              <a:rPr lang="en-GB" sz="2000" dirty="0" smtClean="0"/>
              <a:t>1-2	Point, line and area loads</a:t>
            </a:r>
          </a:p>
          <a:p>
            <a:pPr lvl="1">
              <a:spcBef>
                <a:spcPts val="0"/>
              </a:spcBef>
              <a:tabLst>
                <a:tab pos="1521852" algn="l"/>
              </a:tabLst>
            </a:pPr>
            <a:r>
              <a:rPr lang="en-GB" sz="2000" dirty="0" smtClean="0"/>
              <a:t>1-3	Load parameters and modification</a:t>
            </a:r>
          </a:p>
          <a:p>
            <a:pPr lvl="1">
              <a:spcBef>
                <a:spcPts val="0"/>
              </a:spcBef>
              <a:tabLst>
                <a:tab pos="1521852" algn="l"/>
              </a:tabLst>
            </a:pPr>
            <a:r>
              <a:rPr lang="en-GB" sz="2000" dirty="0" smtClean="0"/>
              <a:t>1-4	Load symbols</a:t>
            </a:r>
          </a:p>
          <a:p>
            <a:pPr lvl="1">
              <a:spcBef>
                <a:spcPts val="0"/>
              </a:spcBef>
              <a:tabLst>
                <a:tab pos="1521852" algn="l"/>
              </a:tabLst>
            </a:pPr>
            <a:r>
              <a:rPr lang="en-GB" sz="2000" dirty="0" smtClean="0"/>
              <a:t>1-5	Creating load objects</a:t>
            </a:r>
          </a:p>
          <a:p>
            <a:pPr>
              <a:spcBef>
                <a:spcPts val="0"/>
              </a:spcBef>
              <a:tabLst>
                <a:tab pos="1521852" algn="l"/>
              </a:tabLst>
            </a:pPr>
            <a:r>
              <a:rPr lang="en-GB" sz="2800" dirty="0" smtClean="0"/>
              <a:t>Structure</a:t>
            </a:r>
          </a:p>
          <a:p>
            <a:pPr lvl="1">
              <a:spcBef>
                <a:spcPts val="0"/>
              </a:spcBef>
              <a:tabLst>
                <a:tab pos="1521852" algn="l"/>
              </a:tabLst>
            </a:pPr>
            <a:r>
              <a:rPr lang="en-GB" sz="2000" smtClean="0"/>
              <a:t>2-1	Columns</a:t>
            </a:r>
          </a:p>
          <a:p>
            <a:pPr lvl="1">
              <a:spcBef>
                <a:spcPts val="0"/>
              </a:spcBef>
              <a:tabLst>
                <a:tab pos="1521852" algn="l"/>
              </a:tabLst>
            </a:pPr>
            <a:r>
              <a:rPr lang="en-GB" sz="2000" smtClean="0"/>
              <a:t>2-2	Framing</a:t>
            </a:r>
            <a:endParaRPr lang="en-GB" sz="2000" dirty="0" smtClean="0"/>
          </a:p>
          <a:p>
            <a:pPr lvl="1">
              <a:spcBef>
                <a:spcPts val="0"/>
              </a:spcBef>
              <a:tabLst>
                <a:tab pos="1521852" algn="l"/>
              </a:tabLst>
            </a:pPr>
            <a:r>
              <a:rPr lang="en-GB" sz="2000" smtClean="0"/>
              <a:t>2-3	Foundations</a:t>
            </a:r>
          </a:p>
          <a:p>
            <a:pPr lvl="1">
              <a:spcBef>
                <a:spcPts val="0"/>
              </a:spcBef>
              <a:tabLst>
                <a:tab pos="1521852" algn="l"/>
              </a:tabLst>
            </a:pPr>
            <a:r>
              <a:rPr lang="en-GB" sz="2000" smtClean="0"/>
              <a:t>2-4	Structural standard family instances</a:t>
            </a:r>
            <a:endParaRPr lang="en-GB" sz="2000" dirty="0" smtClean="0"/>
          </a:p>
          <a:p>
            <a:pPr lvl="1">
              <a:spcBef>
                <a:spcPts val="0"/>
              </a:spcBef>
              <a:tabLst>
                <a:tab pos="1521852" algn="l"/>
              </a:tabLst>
            </a:pPr>
            <a:r>
              <a:rPr lang="en-GB" sz="2000" smtClean="0"/>
              <a:t>2-5	Structural system family instances: walls</a:t>
            </a:r>
            <a:r>
              <a:rPr lang="en-GB" sz="2000" dirty="0" smtClean="0"/>
              <a:t>, floors, footings</a:t>
            </a:r>
          </a:p>
          <a:p>
            <a:pPr>
              <a:spcBef>
                <a:spcPts val="0"/>
              </a:spcBef>
              <a:tabLst>
                <a:tab pos="1521852" algn="l"/>
              </a:tabLst>
            </a:pPr>
            <a:r>
              <a:rPr lang="en-GB" sz="2800" dirty="0" smtClean="0"/>
              <a:t>Analytical Model</a:t>
            </a:r>
          </a:p>
          <a:p>
            <a:pPr lvl="1">
              <a:spcBef>
                <a:spcPts val="0"/>
              </a:spcBef>
              <a:tabLst>
                <a:tab pos="1521852" algn="l"/>
              </a:tabLst>
            </a:pPr>
            <a:r>
              <a:rPr lang="en-GB" sz="2000" dirty="0" smtClean="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smtClean="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smtClean="0"/>
              <a:t>Load Cases</a:t>
            </a:r>
          </a:p>
          <a:p>
            <a:pPr marL="342774" lvl="1" indent="-228516">
              <a:spcBef>
                <a:spcPct val="0"/>
              </a:spcBef>
            </a:pPr>
            <a:r>
              <a:rPr lang="en-GB" dirty="0" smtClean="0"/>
              <a:t>Load Natures</a:t>
            </a:r>
          </a:p>
          <a:p>
            <a:pPr marL="342774" lvl="1" indent="-228516">
              <a:spcBef>
                <a:spcPct val="0"/>
              </a:spcBef>
            </a:pPr>
            <a:r>
              <a:rPr lang="en-GB" dirty="0" smtClean="0"/>
              <a:t>Load Combinations</a:t>
            </a:r>
          </a:p>
          <a:p>
            <a:pPr marL="342774" lvl="1" indent="-228516">
              <a:spcBef>
                <a:spcPct val="0"/>
              </a:spcBef>
            </a:pPr>
            <a:r>
              <a:rPr lang="en-GB" dirty="0" smtClean="0"/>
              <a:t>Load Usages</a:t>
            </a:r>
          </a:p>
          <a:p>
            <a:pPr marL="342774" lvl="1" indent="-228516">
              <a:buNone/>
            </a:pPr>
            <a:r>
              <a:rPr lang="en-GB" sz="6000" dirty="0" smtClean="0">
                <a:solidFill>
                  <a:schemeClr val="accent1"/>
                </a:solidFill>
              </a:rPr>
              <a:t>Lab 1-1</a:t>
            </a:r>
          </a:p>
          <a:p>
            <a:pPr marL="342774" lvl="1" indent="-228516"/>
            <a:r>
              <a:rPr lang="en-GB" sz="1600" dirty="0" smtClean="0"/>
              <a:t>To retrieve load case, nature, combination and usage objects, </a:t>
            </a:r>
            <a:r>
              <a:rPr lang="en-GB" sz="1600" smtClean="0"/>
              <a:t>simply filter for </a:t>
            </a:r>
            <a:r>
              <a:rPr lang="en-GB" sz="1600" dirty="0" smtClean="0"/>
              <a:t>the corresponding object class LoadCase, LoadNature, LoadCombination and LoadUsage</a:t>
            </a:r>
          </a:p>
          <a:p>
            <a:pPr marL="342774" lvl="1" indent="-228516"/>
            <a:r>
              <a:rPr lang="en-GB" sz="1600" dirty="0" smtClean="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smtClean="0"/>
              <a:t>Loads Grouping Code</a:t>
            </a:r>
          </a:p>
        </p:txBody>
      </p:sp>
      <p:sp>
        <p:nvSpPr>
          <p:cNvPr id="28675" name="Rectangle 3"/>
          <p:cNvSpPr>
            <a:spLocks noGrp="1" noChangeArrowheads="1"/>
          </p:cNvSpPr>
          <p:nvPr>
            <p:ph idx="1"/>
          </p:nvPr>
        </p:nvSpPr>
        <p:spPr>
          <a:xfrm>
            <a:off x="283550" y="1142984"/>
            <a:ext cx="8356600" cy="4500594"/>
          </a:xfrm>
        </p:spPr>
        <p:txBody>
          <a:bodyPr/>
          <a:lstStyle/>
          <a:p>
            <a:pPr marL="0" indent="0"/>
            <a:r>
              <a:rPr lang="en-GB" dirty="0" smtClean="0"/>
              <a:t>Retrieve objects</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GetAllLoadNatures(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a:spcBef>
                <a:spcPts val="0"/>
              </a:spcBef>
              <a:spcAft>
                <a:spcPts val="0"/>
              </a:spcAft>
            </a:pPr>
            <a:r>
              <a:rPr lang="en-GB" sz="1200" b="1" smtClean="0">
                <a:latin typeface="Courier New" pitchFamily="49" charset="0"/>
                <a:ea typeface="Calibri"/>
                <a:cs typeface="Courier New" pitchFamily="49" charset="0"/>
              </a:rPr>
              <a:t>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u="sng" smtClean="0">
                <a:solidFill>
                  <a:srgbClr val="008080"/>
                </a:solidFill>
                <a:latin typeface="Courier New" pitchFamily="49" charset="0"/>
                <a:ea typeface="Calibri"/>
                <a:cs typeface="Courier New" pitchFamily="49" charset="0"/>
              </a:rPr>
              <a:t>LoadNature</a:t>
            </a:r>
            <a:r>
              <a:rPr lang="en-GB" sz="1200" b="1" smtClean="0">
                <a:latin typeface="Courier New" pitchFamily="49" charset="0"/>
                <a:ea typeface="Calibri"/>
                <a:cs typeface="Courier New" pitchFamily="49" charset="0"/>
              </a:rPr>
              <a:t> ) );</a:t>
            </a:r>
          </a:p>
          <a:p>
            <a:pPr>
              <a:spcBef>
                <a:spcPts val="0"/>
              </a:spcBef>
              <a:spcAft>
                <a:spcPts val="0"/>
              </a:spcAft>
            </a:pPr>
            <a:r>
              <a:rPr lang="en-GB" sz="1200" b="1" smtClean="0">
                <a:latin typeface="Courier New" pitchFamily="49" charset="0"/>
                <a:ea typeface="Calibri"/>
                <a:cs typeface="Courier New" pitchFamily="49" charset="0"/>
              </a:rPr>
              <a:t>      app.ActiveDocument.get_Elements( filterType, a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return</a:t>
            </a:r>
            <a:r>
              <a:rPr lang="en-GB" sz="1200" b="1" smtClean="0">
                <a:latin typeface="Courier New" pitchFamily="49" charset="0"/>
                <a:ea typeface="Calibri"/>
                <a:cs typeface="Courier New" pitchFamily="49" charset="0"/>
              </a:rPr>
              <a:t> a;</a:t>
            </a:r>
          </a:p>
          <a:p>
            <a:pPr>
              <a:spcBef>
                <a:spcPts val="0"/>
              </a:spcBef>
              <a:spcAft>
                <a:spcPts val="0"/>
              </a:spcAft>
            </a:pPr>
            <a:r>
              <a:rPr lang="en-GB" sz="1200" b="1" smtClean="0">
                <a:latin typeface="Courier New" pitchFamily="49" charset="0"/>
                <a:ea typeface="Calibri"/>
                <a:cs typeface="Courier New" pitchFamily="49" charset="0"/>
              </a:rPr>
              <a:t>    }</a:t>
            </a:r>
          </a:p>
          <a:p>
            <a:pPr marL="0" indent="0"/>
            <a:r>
              <a:rPr lang="en-GB" smtClean="0"/>
              <a:t>Create objects</a:t>
            </a:r>
          </a:p>
          <a:p>
            <a:pPr marL="860803" lvl="4" indent="0">
              <a:spcBef>
                <a:spcPts val="0"/>
              </a:spcBef>
            </a:pPr>
            <a:r>
              <a:rPr lang="en-GB" sz="1200" smtClean="0"/>
              <a:t>ActiveDocument.Create.</a:t>
            </a:r>
          </a:p>
          <a:p>
            <a:pPr marL="860803" lvl="4" indent="0">
              <a:spcBef>
                <a:spcPts val="0"/>
              </a:spcBef>
            </a:pPr>
            <a:r>
              <a:rPr lang="en-GB" sz="1200" smtClean="0"/>
              <a:t>LoadCase NewLoadCase( string name, LoadNature nature, Category category );</a:t>
            </a:r>
          </a:p>
          <a:p>
            <a:pPr marL="860803" lvl="4" indent="0">
              <a:spcBef>
                <a:spcPts val="0"/>
              </a:spcBef>
            </a:pPr>
            <a:r>
              <a:rPr lang="en-GB" sz="1200" smtClean="0"/>
              <a:t>LoadNature NewLoadNature( string name )</a:t>
            </a:r>
          </a:p>
          <a:p>
            <a:pPr marL="860803" lvl="4" indent="0">
              <a:spcBef>
                <a:spcPts val="0"/>
              </a:spcBef>
            </a:pPr>
            <a:r>
              <a:rPr lang="en-GB" sz="1200" smtClean="0"/>
              <a:t>LoadUsage NewLoadUsage( string name )</a:t>
            </a:r>
          </a:p>
          <a:p>
            <a:pPr marL="860803" lvl="4" indent="0">
              <a:spcBef>
                <a:spcPts val="0"/>
              </a:spcBef>
            </a:pPr>
            <a:r>
              <a:rPr lang="en-GB" sz="1200" smtClean="0"/>
              <a:t>LoadCombination NewLoadCombination( string name, int typeInd, int stateInd, </a:t>
            </a:r>
            <a:br>
              <a:rPr lang="en-GB" sz="1200" smtClean="0"/>
            </a:br>
            <a:r>
              <a:rPr lang="en-GB" sz="1200" smtClean="0"/>
              <a:t>  double[] factors, LoadCaseArray cases, LoadCombinationArray combinations,</a:t>
            </a:r>
          </a:p>
          <a:p>
            <a:pPr marL="860803" lvl="4" indent="0">
              <a:spcBef>
                <a:spcPts val="0"/>
              </a:spcBef>
            </a:pPr>
            <a:r>
              <a:rPr lang="en-GB" sz="1200" smtClean="0"/>
              <a:t>  LoadUsageArray usages )</a:t>
            </a:r>
            <a:endParaRPr lang="en-GB" smtClean="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smtClean="0"/>
              <a:t>Loads Grouping Demo</a:t>
            </a:r>
          </a:p>
        </p:txBody>
      </p:sp>
      <p:pic>
        <p:nvPicPr>
          <p:cNvPr id="9" name="Content Placeholder 8" descr="RstLabs1-1-04.png"/>
          <p:cNvPicPr>
            <a:picLocks noGrp="1" noChangeAspect="1"/>
          </p:cNvPicPr>
          <p:nvPr>
            <p:ph idx="1"/>
          </p:nvPr>
        </p:nvPicPr>
        <p:blipFill>
          <a:blip r:embed="rId4"/>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0" name="Picture 9" descr="RstLabs1-1-01.png"/>
          <p:cNvPicPr>
            <a:picLocks noChangeAspect="1"/>
          </p:cNvPicPr>
          <p:nvPr/>
        </p:nvPicPr>
        <p:blipFill>
          <a:blip r:embed="rId5"/>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a:stretch>
            <a:fillRect/>
          </a:stretch>
        </p:blipFill>
        <p:spPr>
          <a:xfrm>
            <a:off x="5595964" y="1857364"/>
            <a:ext cx="2762250" cy="1323975"/>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smtClean="0"/>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smtClean="0"/>
              <a:t>Point Loads</a:t>
            </a:r>
          </a:p>
          <a:p>
            <a:pPr marL="342774" lvl="1" indent="-228516">
              <a:spcBef>
                <a:spcPct val="0"/>
              </a:spcBef>
            </a:pPr>
            <a:r>
              <a:rPr lang="en-GB" smtClean="0"/>
              <a:t>Line Loads</a:t>
            </a:r>
          </a:p>
          <a:p>
            <a:pPr marL="342774" lvl="1" indent="-228516">
              <a:spcBef>
                <a:spcPct val="0"/>
              </a:spcBef>
            </a:pPr>
            <a:r>
              <a:rPr lang="en-GB" smtClean="0"/>
              <a:t>Area Loads</a:t>
            </a:r>
          </a:p>
          <a:p>
            <a:pPr marL="342774" lvl="1" indent="-228516">
              <a:buNone/>
            </a:pPr>
            <a:r>
              <a:rPr lang="en-GB" sz="6000" smtClean="0">
                <a:solidFill>
                  <a:schemeClr val="accent1"/>
                </a:solidFill>
              </a:rPr>
              <a:t>Lab 1-2</a:t>
            </a:r>
          </a:p>
          <a:p>
            <a:pPr marL="342774" lvl="1" indent="-228516"/>
            <a:r>
              <a:rPr lang="en-GB" sz="1700" smtClean="0"/>
              <a:t>Shows how to access all load objects using the base or specific classes</a:t>
            </a:r>
          </a:p>
          <a:p>
            <a:pPr marL="342774" lvl="1" indent="-228516"/>
            <a:r>
              <a:rPr lang="en-GB" sz="1700" smtClean="0"/>
              <a:t>All three load classes are derived from LoadBase</a:t>
            </a:r>
          </a:p>
          <a:p>
            <a:pPr marL="342774" lvl="1" indent="-228516"/>
            <a:r>
              <a:rPr lang="en-GB" sz="1700" smtClean="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smtClean="0"/>
              <a:t>Retrieve Load Objects</a:t>
            </a:r>
          </a:p>
        </p:txBody>
      </p:sp>
      <p:sp>
        <p:nvSpPr>
          <p:cNvPr id="31747" name="Rectangle 3"/>
          <p:cNvSpPr>
            <a:spLocks noGrp="1" noChangeArrowheads="1"/>
          </p:cNvSpPr>
          <p:nvPr>
            <p:ph idx="1"/>
          </p:nvPr>
        </p:nvSpPr>
        <p:spPr>
          <a:xfrm>
            <a:off x="214283" y="1076259"/>
            <a:ext cx="8643997" cy="5161126"/>
          </a:xfrm>
        </p:spPr>
        <p:txBody>
          <a:bodyPr/>
          <a:lstStyle/>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void</a:t>
            </a:r>
            <a:r>
              <a:rPr lang="en-GB" sz="1200" b="1" smtClean="0">
                <a:latin typeface="Courier New" pitchFamily="49" charset="0"/>
                <a:ea typeface="Calibri"/>
                <a:cs typeface="Courier New" pitchFamily="49" charset="0"/>
              </a:rPr>
              <a:t> GetAllSpecificLoads(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pointLoads,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lineLoads,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areaLoads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filterTypeLoad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LoadBase</a:t>
            </a:r>
            <a:r>
              <a:rPr lang="en-GB" sz="1200" b="1" smtClean="0">
                <a:latin typeface="Courier New" pitchFamily="49" charset="0"/>
                <a:ea typeface="Calibri"/>
                <a:cs typeface="Courier New" pitchFamily="49" charset="0"/>
              </a:rPr>
              <a:t> ), </a:t>
            </a:r>
            <a:r>
              <a:rPr lang="en-GB" sz="1200" b="1" smtClean="0">
                <a:solidFill>
                  <a:srgbClr val="0000FF"/>
                </a:solidFill>
                <a:latin typeface="Courier New" pitchFamily="49" charset="0"/>
                <a:ea typeface="Calibri"/>
                <a:cs typeface="Courier New" pitchFamily="49" charset="0"/>
              </a:rPr>
              <a:t>true</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app.ActiveDocument.get_Elements( filterTypeLoad, a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foreach</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in</a:t>
            </a:r>
            <a:r>
              <a:rPr lang="en-GB" sz="1200" b="1" smtClean="0">
                <a:latin typeface="Courier New" pitchFamily="49" charset="0"/>
                <a:ea typeface="Calibri"/>
                <a:cs typeface="Courier New" pitchFamily="49" charset="0"/>
              </a:rPr>
              <a:t> a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PointLoad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pointLoads.Insert(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LineLoad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lineLoads.Insert(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AreaLoad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areaLoads.Insert(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endParaRPr lang="en-GB" sz="1200" b="1">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smtClean="0"/>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5" name="Content Placeholder 14" descr="RstLabs1-2-04.png"/>
          <p:cNvPicPr>
            <a:picLocks noGrp="1" noChangeAspect="1"/>
          </p:cNvPicPr>
          <p:nvPr>
            <p:ph idx="1"/>
          </p:nvPr>
        </p:nvPicPr>
        <p:blipFill>
          <a:blip r:embed="rId5"/>
          <a:stretch>
            <a:fillRect/>
          </a:stretch>
        </p:blipFill>
        <p:spPr>
          <a:xfrm>
            <a:off x="3714744" y="1625344"/>
            <a:ext cx="3260725" cy="1097435"/>
          </a:xfrm>
        </p:spPr>
      </p:pic>
      <p:pic>
        <p:nvPicPr>
          <p:cNvPr id="16" name="Picture 15" descr="RstLabs1-2-01.png"/>
          <p:cNvPicPr>
            <a:picLocks noChangeAspect="1"/>
          </p:cNvPicPr>
          <p:nvPr/>
        </p:nvPicPr>
        <p:blipFill>
          <a:blip r:embed="rId6"/>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a:stretch>
            <a:fillRect/>
          </a:stretch>
        </p:blipFill>
        <p:spPr>
          <a:xfrm>
            <a:off x="1214414" y="4788637"/>
            <a:ext cx="6962775" cy="1571625"/>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smtClean="0"/>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smtClean="0">
                <a:solidFill>
                  <a:schemeClr val="accent1"/>
                </a:solidFill>
              </a:rPr>
              <a:t>Lab 1-3</a:t>
            </a:r>
          </a:p>
          <a:p>
            <a:pPr marL="342774" lvl="1" indent="-228516"/>
            <a:r>
              <a:rPr lang="en-GB" sz="2000" smtClean="0"/>
              <a:t>Shows more details about loads, this time from selected objects</a:t>
            </a:r>
          </a:p>
          <a:p>
            <a:pPr marL="342774" lvl="1" indent="-228516"/>
            <a:r>
              <a:rPr lang="en-GB" sz="2000" smtClean="0"/>
              <a:t>How to access load parameters</a:t>
            </a:r>
          </a:p>
          <a:p>
            <a:pPr marL="342774" lvl="1" indent="-228516"/>
            <a:r>
              <a:rPr lang="en-GB" sz="2000" smtClean="0"/>
              <a:t>How to </a:t>
            </a:r>
            <a:r>
              <a:rPr lang="en-GB" sz="2000" u="sng" smtClean="0"/>
              <a:t>modify</a:t>
            </a:r>
            <a:r>
              <a:rPr lang="en-GB" sz="2000" smtClean="0"/>
              <a:t> load objects</a:t>
            </a:r>
          </a:p>
          <a:p>
            <a:pPr marL="1349573" lvl="4" indent="0">
              <a:spcBef>
                <a:spcPts val="0"/>
              </a:spcBef>
            </a:pPr>
            <a:endParaRPr lang="en-US" sz="1400" noProof="1" smtClean="0"/>
          </a:p>
          <a:p>
            <a:pPr marL="1349573" lvl="4" indent="0">
              <a:spcBef>
                <a:spcPts val="0"/>
              </a:spcBef>
            </a:pPr>
            <a:r>
              <a:rPr lang="en-US" sz="1400" noProof="1" smtClean="0"/>
              <a:t>Dim iter As ElementSetIterator = doc.Selection.Elements.ForwardIterator</a:t>
            </a:r>
          </a:p>
          <a:p>
            <a:pPr marL="1349573" lvl="4" indent="0">
              <a:spcBef>
                <a:spcPts val="0"/>
              </a:spcBef>
            </a:pPr>
            <a:r>
              <a:rPr lang="en-US" sz="1400" noProof="1" smtClean="0"/>
              <a:t>While iter.MoveNext</a:t>
            </a:r>
          </a:p>
          <a:p>
            <a:pPr marL="1349573" lvl="4" indent="0">
              <a:spcBef>
                <a:spcPts val="0"/>
              </a:spcBef>
            </a:pPr>
            <a:r>
              <a:rPr lang="en-US" sz="1400" noProof="1" smtClean="0"/>
              <a:t>  Dim elem As Revit.Element = iter.Current</a:t>
            </a:r>
          </a:p>
          <a:p>
            <a:pPr marL="1349573" lvl="4" indent="0">
              <a:spcBef>
                <a:spcPts val="0"/>
              </a:spcBef>
            </a:pPr>
            <a:r>
              <a:rPr lang="en-US" sz="1400" noProof="1" smtClean="0"/>
              <a:t>  If TypeOf elem Is PointLoad Then</a:t>
            </a:r>
          </a:p>
          <a:p>
            <a:pPr marL="1349573" lvl="4" indent="0">
              <a:spcBef>
                <a:spcPts val="0"/>
              </a:spcBef>
            </a:pPr>
            <a:r>
              <a:rPr lang="en-US" sz="1400" noProof="1" smtClean="0"/>
              <a:t>    ListAndModifyPointLoad(CType(elem, PointLoad))</a:t>
            </a:r>
          </a:p>
          <a:p>
            <a:pPr marL="1349573" lvl="4" indent="0">
              <a:spcBef>
                <a:spcPts val="0"/>
              </a:spcBef>
            </a:pPr>
            <a:r>
              <a:rPr lang="en-US" sz="1400" noProof="1" smtClean="0"/>
              <a:t>  ElseIf TypeOf elem Is LineLoad Then</a:t>
            </a:r>
          </a:p>
          <a:p>
            <a:pPr marL="1349573" lvl="4" indent="0">
              <a:spcBef>
                <a:spcPts val="0"/>
              </a:spcBef>
            </a:pPr>
            <a:r>
              <a:rPr lang="en-US" sz="1400" noProof="1" smtClean="0"/>
              <a:t>    ListAndModifyLineLoad(CType(elem, LineLoad), app)</a:t>
            </a:r>
          </a:p>
          <a:p>
            <a:pPr marL="1349573" lvl="4" indent="0">
              <a:spcBef>
                <a:spcPts val="0"/>
              </a:spcBef>
            </a:pPr>
            <a:r>
              <a:rPr lang="en-US" sz="1400" noProof="1" smtClean="0"/>
              <a:t>  ElseIf TypeOf elem Is AreaLoad Then</a:t>
            </a:r>
          </a:p>
          <a:p>
            <a:pPr marL="1349573" lvl="4" indent="0">
              <a:spcBef>
                <a:spcPts val="0"/>
              </a:spcBef>
            </a:pPr>
            <a:r>
              <a:rPr lang="en-US" sz="1400" noProof="1" smtClean="0"/>
              <a:t>    ListAndModifyAreaLoad(CType(elem, AreaLoad), app)</a:t>
            </a:r>
          </a:p>
          <a:p>
            <a:pPr marL="1349573" lvl="4" indent="0">
              <a:spcBef>
                <a:spcPts val="0"/>
              </a:spcBef>
            </a:pPr>
            <a:r>
              <a:rPr lang="en-US" sz="1400" noProof="1" smtClean="0"/>
              <a:t>  End If</a:t>
            </a:r>
          </a:p>
          <a:p>
            <a:pPr marL="1349573" lvl="4" indent="0">
              <a:spcBef>
                <a:spcPts val="0"/>
              </a:spcBef>
            </a:pPr>
            <a:r>
              <a:rPr lang="en-US" sz="1400" noProof="1" smtClean="0"/>
              <a:t>End While</a:t>
            </a:r>
            <a:endParaRPr lang="en-GB" sz="500" smtClean="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Prerequisite </a:t>
            </a:r>
          </a:p>
        </p:txBody>
      </p:sp>
      <p:sp>
        <p:nvSpPr>
          <p:cNvPr id="5123" name="Rectangle 3"/>
          <p:cNvSpPr>
            <a:spLocks noGrp="1" noChangeArrowheads="1"/>
          </p:cNvSpPr>
          <p:nvPr>
            <p:ph idx="1"/>
          </p:nvPr>
        </p:nvSpPr>
        <p:spPr>
          <a:xfrm>
            <a:off x="311782" y="1076258"/>
            <a:ext cx="8328368" cy="4710196"/>
          </a:xfrm>
        </p:spPr>
        <p:txBody>
          <a:bodyPr/>
          <a:lstStyle/>
          <a:p>
            <a:pPr eaLnBrk="1" hangingPunct="1">
              <a:buFontTx/>
              <a:buNone/>
            </a:pPr>
            <a:r>
              <a:rPr lang="en-GB" sz="3200" dirty="0" smtClean="0"/>
              <a:t>Knowledge of </a:t>
            </a:r>
            <a:r>
              <a:rPr lang="en-GB" sz="3200" dirty="0" err="1" smtClean="0"/>
              <a:t>Revit</a:t>
            </a:r>
            <a:r>
              <a:rPr lang="en-GB" sz="3200" dirty="0" smtClean="0"/>
              <a:t> </a:t>
            </a:r>
            <a:r>
              <a:rPr lang="en-GB" sz="3200" smtClean="0"/>
              <a:t>API basics</a:t>
            </a:r>
            <a:endParaRPr lang="en-GB" sz="3200" dirty="0" smtClean="0"/>
          </a:p>
          <a:p>
            <a:r>
              <a:rPr lang="en-GB" sz="3200" smtClean="0"/>
              <a:t>Basic Revit API recordings are available</a:t>
            </a:r>
          </a:p>
          <a:p>
            <a:pPr marL="271463" lvl="1" indent="-271463">
              <a:spcBef>
                <a:spcPts val="1200"/>
              </a:spcBef>
            </a:pPr>
            <a:r>
              <a:rPr lang="en-GB" smtClean="0"/>
              <a:t>DevTV Introduction to Revit 2008 Programming</a:t>
            </a:r>
          </a:p>
          <a:p>
            <a:pPr marL="541338" lvl="2" indent="0">
              <a:buNone/>
            </a:pPr>
            <a:r>
              <a:rPr lang="en-GB" u="sng" smtClean="0">
                <a:hlinkClick r:id="rId3"/>
              </a:rPr>
              <a:t>http://adn.autodesk.com/adn/servlet/item?siteID=4814862&amp;id=10194238&amp;linkID=4901650</a:t>
            </a:r>
            <a:endParaRPr lang="en-GB" smtClean="0"/>
          </a:p>
          <a:p>
            <a:pPr marL="271463" lvl="1" indent="-271463">
              <a:spcBef>
                <a:spcPts val="1200"/>
              </a:spcBef>
            </a:pPr>
            <a:r>
              <a:rPr lang="en-GB" smtClean="0"/>
              <a:t>Revit </a:t>
            </a:r>
            <a:r>
              <a:rPr lang="en-GB" dirty="0" smtClean="0"/>
              <a:t>API 2009 Introduction webcast (May 6, 2008) </a:t>
            </a:r>
          </a:p>
          <a:p>
            <a:pPr lvl="1"/>
            <a:r>
              <a:rPr lang="en-US" sz="2000" smtClean="0"/>
              <a:t>Public</a:t>
            </a:r>
            <a:endParaRPr lang="en-GB" sz="2000" smtClean="0"/>
          </a:p>
          <a:p>
            <a:pPr marL="541338" lvl="2" indent="0">
              <a:buNone/>
            </a:pPr>
            <a:r>
              <a:rPr lang="en-GB" smtClean="0"/>
              <a:t>Developer Center &gt; API Training and Consulting &gt; Schedule</a:t>
            </a:r>
          </a:p>
          <a:p>
            <a:pPr marL="541338" lvl="2" indent="0">
              <a:buNone/>
            </a:pPr>
            <a:r>
              <a:rPr lang="en-US" u="sng" smtClean="0">
                <a:hlinkClick r:id="rId4"/>
              </a:rPr>
              <a:t>http://download.autodesk.com/media/adn/Revit2009APIWebcast_06May2008.zip</a:t>
            </a:r>
            <a:endParaRPr lang="en-GB" smtClean="0"/>
          </a:p>
          <a:p>
            <a:pPr marL="541338" lvl="1" indent="-273050"/>
            <a:r>
              <a:rPr lang="en-US" sz="2000" smtClean="0"/>
              <a:t>ADN</a:t>
            </a:r>
            <a:endParaRPr lang="en-US" smtClean="0"/>
          </a:p>
          <a:p>
            <a:pPr marL="541338" lvl="2" indent="0">
              <a:buNone/>
            </a:pPr>
            <a:r>
              <a:rPr lang="en-GB" smtClean="0"/>
              <a:t>ADN web site &gt; Revit product &gt; Knowledgebase &gt; Whitepapers and Training Videos </a:t>
            </a:r>
          </a:p>
          <a:p>
            <a:pPr marL="541338" lvl="2" indent="0">
              <a:buNone/>
            </a:pPr>
            <a:r>
              <a:rPr lang="en-US" u="sng" smtClean="0">
                <a:hlinkClick r:id="rId5"/>
              </a:rPr>
              <a:t>http://adn.autodesk.com/adn/servlet/item?siteID=4814862&amp;id=11255592&amp;linkID=4901650</a:t>
            </a:r>
            <a:endParaRPr lang="en-GB" dirty="0" smtClean="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smtClean="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smtClean="0"/>
              <a:t>New in 2009: direct parameter access by display name</a:t>
            </a:r>
          </a:p>
          <a:p>
            <a:pPr marL="719138" lvl="4" indent="0"/>
            <a:r>
              <a:rPr lang="en-GB" smtClean="0">
                <a:solidFill>
                  <a:srgbClr val="008080"/>
                </a:solidFill>
                <a:latin typeface="Courier New"/>
                <a:ea typeface="Calibri"/>
                <a:cs typeface="Times New Roman"/>
              </a:rPr>
              <a:t>Parameter</a:t>
            </a:r>
            <a:r>
              <a:rPr lang="en-GB" smtClean="0">
                <a:latin typeface="Courier New"/>
                <a:ea typeface="Calibri"/>
                <a:cs typeface="Times New Roman"/>
              </a:rPr>
              <a:t> para = elem.get_Parameter( name );</a:t>
            </a:r>
            <a:endParaRPr lang="en-GB" smtClean="0">
              <a:ea typeface="Calibri"/>
              <a:cs typeface="Times New Roman"/>
            </a:endParaRPr>
          </a:p>
          <a:p>
            <a:pPr eaLnBrk="1" hangingPunct="1">
              <a:buFontTx/>
              <a:buNone/>
            </a:pPr>
            <a:r>
              <a:rPr lang="en-GB" sz="2800" smtClean="0"/>
              <a:t>Some parameters are accessible via display name only</a:t>
            </a:r>
          </a:p>
          <a:p>
            <a:pPr eaLnBrk="1" hangingPunct="1">
              <a:buFontTx/>
              <a:buNone/>
            </a:pPr>
            <a:r>
              <a:rPr lang="en-GB" sz="2800" smtClean="0"/>
              <a:t>Using BuiltInParameter enum is language independent</a:t>
            </a:r>
          </a:p>
          <a:p>
            <a:pPr marL="719138" lvl="4" indent="0"/>
            <a:r>
              <a:rPr lang="en-GB" smtClean="0">
                <a:latin typeface="Courier New"/>
                <a:ea typeface="Calibri"/>
                <a:cs typeface="Times New Roman"/>
              </a:rPr>
              <a:t>elem.get_Parameter( </a:t>
            </a:r>
            <a:r>
              <a:rPr lang="en-GB" smtClean="0">
                <a:solidFill>
                  <a:srgbClr val="008080"/>
                </a:solidFill>
                <a:latin typeface="Courier New"/>
                <a:ea typeface="Calibri"/>
                <a:cs typeface="Times New Roman"/>
              </a:rPr>
              <a:t>BuiltInParameter</a:t>
            </a:r>
            <a:r>
              <a:rPr lang="en-GB" smtClean="0">
                <a:latin typeface="Courier New"/>
                <a:ea typeface="Calibri"/>
                <a:cs typeface="Times New Roman"/>
              </a:rPr>
              <a:t>.LOAD_IS_REACTION )</a:t>
            </a:r>
            <a:endParaRPr lang="en-GB" smtClean="0">
              <a:ea typeface="Calibri"/>
              <a:cs typeface="Times New Roman"/>
            </a:endParaRPr>
          </a:p>
          <a:p>
            <a:pPr eaLnBrk="1" hangingPunct="1">
              <a:buFontTx/>
              <a:buNone/>
            </a:pPr>
            <a:endParaRPr lang="en-GB" sz="2800" smtClean="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smtClean="0"/>
              <a:t>Equivalent</a:t>
            </a:r>
          </a:p>
          <a:p>
            <a:pPr marL="5741454" indent="-5741454">
              <a:spcBef>
                <a:spcPct val="50000"/>
              </a:spcBef>
            </a:pPr>
            <a:r>
              <a:rPr lang="en-GB" sz="1600" b="1" smtClean="0">
                <a:latin typeface="Courier New" pitchFamily="49" charset="0"/>
              </a:rPr>
              <a:t>LOAD_IS_REACTION	"Is Reaction"</a:t>
            </a:r>
          </a:p>
          <a:p>
            <a:pPr marL="5741454" indent="-5741454">
              <a:spcBef>
                <a:spcPct val="50000"/>
              </a:spcBef>
            </a:pPr>
            <a:r>
              <a:rPr lang="en-GB" sz="1600" b="1" smtClean="0">
                <a:latin typeface="Courier New" pitchFamily="49" charset="0"/>
              </a:rPr>
              <a:t>LOAD_CASE_ID	"Load Case"</a:t>
            </a:r>
          </a:p>
          <a:p>
            <a:pPr marL="5741454" indent="-5741454">
              <a:spcBef>
                <a:spcPct val="50000"/>
              </a:spcBef>
            </a:pPr>
            <a:r>
              <a:rPr lang="en-GB" sz="2800" smtClean="0"/>
              <a:t>Similar</a:t>
            </a:r>
          </a:p>
          <a:p>
            <a:pPr marL="5741454" indent="-5741454">
              <a:spcBef>
                <a:spcPct val="50000"/>
              </a:spcBef>
            </a:pPr>
            <a:r>
              <a:rPr lang="en-GB" sz="1600" b="1" smtClean="0">
                <a:latin typeface="Courier New" pitchFamily="49" charset="0"/>
              </a:rPr>
              <a:t>LOAD_USE_LOCAL_COORDINATE_SYSTEM	"Orient to"</a:t>
            </a:r>
          </a:p>
          <a:p>
            <a:pPr marL="5741454" indent="-5741454">
              <a:spcBef>
                <a:spcPct val="50000"/>
              </a:spcBef>
            </a:pPr>
            <a:r>
              <a:rPr lang="en-GB" sz="2800" smtClean="0"/>
              <a:t>Built-in only</a:t>
            </a:r>
          </a:p>
          <a:p>
            <a:pPr marL="5741454" indent="-5741454">
              <a:spcBef>
                <a:spcPct val="50000"/>
              </a:spcBef>
            </a:pPr>
            <a:r>
              <a:rPr lang="en-GB" sz="1600" b="1" smtClean="0">
                <a:latin typeface="Courier New" pitchFamily="49" charset="0"/>
              </a:rPr>
              <a:t>LOAD_USE_LOCAL_COORDINATE_SYSTEM_HOSTED</a:t>
            </a:r>
          </a:p>
          <a:p>
            <a:pPr marL="5741454" indent="-5741454">
              <a:spcBef>
                <a:spcPct val="50000"/>
              </a:spcBef>
            </a:pPr>
            <a:r>
              <a:rPr lang="en-GB" sz="1600" b="1" smtClean="0">
                <a:latin typeface="Courier New" pitchFamily="49" charset="0"/>
              </a:rPr>
              <a:t>LOAD_IS_CREATED_BY_API</a:t>
            </a:r>
          </a:p>
          <a:p>
            <a:pPr marL="5741454" indent="-5741454">
              <a:spcBef>
                <a:spcPct val="50000"/>
              </a:spcBef>
            </a:pPr>
            <a:r>
              <a:rPr lang="en-GB" sz="2800" smtClean="0"/>
              <a:t>Display name only</a:t>
            </a:r>
          </a:p>
          <a:p>
            <a:pPr marL="5741454" indent="-5741454">
              <a:spcBef>
                <a:spcPct val="50000"/>
              </a:spcBef>
            </a:pPr>
            <a:r>
              <a:rPr lang="en-GB" sz="1600" b="1" smtClean="0">
                <a:latin typeface="Courier New" pitchFamily="49" charset="0"/>
              </a:rPr>
              <a:t>	"Fz"</a:t>
            </a:r>
            <a:endParaRPr lang="en-GB" sz="1800" smtClean="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smtClean="0"/>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smtClean="0"/>
              <a:t>See list of 59 load-relevant built-in parameters at end of Labs1.vb</a:t>
            </a:r>
          </a:p>
          <a:p>
            <a:pPr marL="0" indent="0">
              <a:lnSpc>
                <a:spcPct val="80000"/>
              </a:lnSpc>
            </a:pPr>
            <a:endParaRPr lang="en-US" sz="1200" smtClean="0"/>
          </a:p>
          <a:p>
            <a:pPr marL="0" indent="0">
              <a:spcBef>
                <a:spcPts val="0"/>
              </a:spcBef>
            </a:pPr>
            <a:r>
              <a:rPr lang="en-US" sz="1400" smtClean="0"/>
              <a:t>LOAD_ALL_NON_0_LOADS</a:t>
            </a:r>
          </a:p>
          <a:p>
            <a:pPr marL="0" indent="0">
              <a:spcBef>
                <a:spcPts val="0"/>
              </a:spcBef>
            </a:pPr>
            <a:r>
              <a:rPr lang="en-US" sz="1400" smtClean="0"/>
              <a:t>LOAD_AREA_AREA</a:t>
            </a:r>
          </a:p>
          <a:p>
            <a:pPr marL="0" indent="0">
              <a:spcBef>
                <a:spcPts val="0"/>
              </a:spcBef>
            </a:pPr>
            <a:r>
              <a:rPr lang="en-US" sz="1400" smtClean="0"/>
              <a:t>LOAD_AREA_FORCE_FX1</a:t>
            </a:r>
          </a:p>
          <a:p>
            <a:pPr marL="0" indent="0">
              <a:spcBef>
                <a:spcPts val="0"/>
              </a:spcBef>
            </a:pPr>
            <a:r>
              <a:rPr lang="en-US" sz="1400" smtClean="0"/>
              <a:t>LOAD_AREA_FORCE_FX2</a:t>
            </a:r>
          </a:p>
          <a:p>
            <a:pPr marL="0" indent="0">
              <a:spcBef>
                <a:spcPts val="0"/>
              </a:spcBef>
            </a:pPr>
            <a:r>
              <a:rPr lang="en-US" sz="1400" smtClean="0"/>
              <a:t>LOAD_AREA_FORCE_FX3</a:t>
            </a:r>
          </a:p>
          <a:p>
            <a:pPr marL="0" indent="0">
              <a:spcBef>
                <a:spcPts val="0"/>
              </a:spcBef>
            </a:pPr>
            <a:r>
              <a:rPr lang="en-US" sz="1400" smtClean="0"/>
              <a:t>LOAD_AREA_FORCE_FY1</a:t>
            </a:r>
          </a:p>
          <a:p>
            <a:pPr marL="0" indent="0">
              <a:spcBef>
                <a:spcPts val="0"/>
              </a:spcBef>
            </a:pPr>
            <a:r>
              <a:rPr lang="en-US" sz="1400" smtClean="0"/>
              <a:t>LOAD_AREA_FORCE_FY2</a:t>
            </a:r>
          </a:p>
          <a:p>
            <a:pPr marL="0" indent="0">
              <a:spcBef>
                <a:spcPts val="0"/>
              </a:spcBef>
            </a:pPr>
            <a:r>
              <a:rPr lang="en-US" sz="1400" smtClean="0"/>
              <a:t>LOAD_AREA_FORCE_FY3</a:t>
            </a:r>
          </a:p>
          <a:p>
            <a:pPr marL="0" indent="0">
              <a:spcBef>
                <a:spcPts val="0"/>
              </a:spcBef>
            </a:pPr>
            <a:r>
              <a:rPr lang="en-US" sz="1400" smtClean="0"/>
              <a:t>LOAD_AREA_FORCE_FZ1</a:t>
            </a:r>
          </a:p>
          <a:p>
            <a:pPr marL="0" indent="0">
              <a:spcBef>
                <a:spcPts val="0"/>
              </a:spcBef>
            </a:pPr>
            <a:r>
              <a:rPr lang="en-US" sz="1400" smtClean="0"/>
              <a:t>LOAD_AREA_FORCE_FZ2</a:t>
            </a:r>
          </a:p>
          <a:p>
            <a:pPr marL="0" indent="0">
              <a:spcBef>
                <a:spcPts val="0"/>
              </a:spcBef>
            </a:pPr>
            <a:r>
              <a:rPr lang="en-US" sz="1400" smtClean="0"/>
              <a:t>LOAD_AREA_FORCE_FZ3</a:t>
            </a:r>
          </a:p>
          <a:p>
            <a:pPr marL="0" indent="0">
              <a:spcBef>
                <a:spcPts val="0"/>
              </a:spcBef>
            </a:pPr>
            <a:r>
              <a:rPr lang="en-US" sz="1400" smtClean="0"/>
              <a:t>LOAD_ARROW_SEPARATION</a:t>
            </a:r>
          </a:p>
          <a:p>
            <a:pPr marL="0" indent="0">
              <a:spcBef>
                <a:spcPts val="0"/>
              </a:spcBef>
            </a:pPr>
            <a:r>
              <a:rPr lang="en-US" sz="1400" smtClean="0"/>
              <a:t>LOAD_ATTR_AREA_FORCE_SCALE_FACTOR</a:t>
            </a:r>
          </a:p>
          <a:p>
            <a:pPr marL="0" indent="0">
              <a:spcBef>
                <a:spcPts val="0"/>
              </a:spcBef>
            </a:pPr>
            <a:r>
              <a:rPr lang="en-US" sz="1400" smtClean="0"/>
              <a:t>LOAD_ATTR_FORCE_ARROW_TYPE</a:t>
            </a:r>
          </a:p>
          <a:p>
            <a:pPr marL="0" indent="0">
              <a:spcBef>
                <a:spcPts val="0"/>
              </a:spcBef>
            </a:pPr>
            <a:r>
              <a:rPr lang="en-US" sz="1400" smtClean="0"/>
              <a:t>LOAD_ATTR_FORCE_SCALE_FACTOR</a:t>
            </a:r>
          </a:p>
          <a:p>
            <a:pPr marL="0" indent="0">
              <a:spcBef>
                <a:spcPts val="0"/>
              </a:spcBef>
            </a:pPr>
            <a:r>
              <a:rPr lang="en-US" sz="1400" smtClean="0"/>
              <a:t>LOAD_ATTR_LINEAR_FORCE_SCALE_FACTOR</a:t>
            </a:r>
          </a:p>
          <a:p>
            <a:pPr marL="0" indent="0">
              <a:spcBef>
                <a:spcPts val="0"/>
              </a:spcBef>
            </a:pPr>
            <a:r>
              <a:rPr lang="en-US" sz="1400" smtClean="0"/>
              <a:t>LOAD_ATTR_MOMENT_ARROW_ARC</a:t>
            </a:r>
          </a:p>
          <a:p>
            <a:pPr marL="0" indent="0">
              <a:spcBef>
                <a:spcPts val="0"/>
              </a:spcBef>
            </a:pPr>
            <a:r>
              <a:rPr lang="en-US" sz="1400" smtClean="0"/>
              <a:t>LOAD_ATTR_MOMENT_ARROW_LINE</a:t>
            </a:r>
          </a:p>
          <a:p>
            <a:pPr marL="0" indent="0">
              <a:spcBef>
                <a:spcPts val="0"/>
              </a:spcBef>
            </a:pPr>
            <a:r>
              <a:rPr lang="en-US" sz="1400" smtClean="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smtClean="0">
                <a:solidFill>
                  <a:schemeClr val="tx1"/>
                </a:solidFill>
                <a:latin typeface="+mj-lt"/>
              </a:rPr>
              <a:t>LOAD_CASE_CATEGORY</a:t>
            </a:r>
          </a:p>
          <a:p>
            <a:pPr>
              <a:spcBef>
                <a:spcPts val="0"/>
              </a:spcBef>
            </a:pPr>
            <a:r>
              <a:rPr lang="en-US" sz="1400" smtClean="0">
                <a:solidFill>
                  <a:schemeClr val="tx1"/>
                </a:solidFill>
                <a:latin typeface="+mj-lt"/>
              </a:rPr>
              <a:t>LOAD_CASE_ID</a:t>
            </a:r>
          </a:p>
          <a:p>
            <a:pPr>
              <a:spcBef>
                <a:spcPts val="0"/>
              </a:spcBef>
            </a:pPr>
            <a:r>
              <a:rPr lang="en-US" sz="1400" smtClean="0">
                <a:solidFill>
                  <a:schemeClr val="tx1"/>
                </a:solidFill>
                <a:latin typeface="+mj-lt"/>
              </a:rPr>
              <a:t>LOAD_CASE_NAME</a:t>
            </a:r>
          </a:p>
          <a:p>
            <a:pPr>
              <a:spcBef>
                <a:spcPts val="0"/>
              </a:spcBef>
            </a:pPr>
            <a:r>
              <a:rPr lang="en-US" sz="1400" smtClean="0">
                <a:solidFill>
                  <a:schemeClr val="tx1"/>
                </a:solidFill>
                <a:latin typeface="+mj-lt"/>
              </a:rPr>
              <a:t>LOAD_CASE_NATURE</a:t>
            </a:r>
          </a:p>
          <a:p>
            <a:pPr>
              <a:spcBef>
                <a:spcPts val="0"/>
              </a:spcBef>
            </a:pPr>
            <a:r>
              <a:rPr lang="en-US" sz="1400" smtClean="0">
                <a:solidFill>
                  <a:schemeClr val="tx1"/>
                </a:solidFill>
                <a:latin typeface="+mj-lt"/>
              </a:rPr>
              <a:t>LOAD_CASE_NATURE_TEXT</a:t>
            </a:r>
          </a:p>
          <a:p>
            <a:pPr>
              <a:spcBef>
                <a:spcPts val="0"/>
              </a:spcBef>
            </a:pPr>
            <a:r>
              <a:rPr lang="en-US" sz="1400" smtClean="0">
                <a:solidFill>
                  <a:schemeClr val="tx1"/>
                </a:solidFill>
                <a:latin typeface="+mj-lt"/>
              </a:rPr>
              <a:t>LOAD_CASE_NUMBER</a:t>
            </a:r>
          </a:p>
          <a:p>
            <a:pPr>
              <a:spcBef>
                <a:spcPts val="0"/>
              </a:spcBef>
            </a:pPr>
            <a:r>
              <a:rPr lang="en-US" sz="1400" smtClean="0">
                <a:solidFill>
                  <a:schemeClr val="tx1"/>
                </a:solidFill>
                <a:latin typeface="+mj-lt"/>
              </a:rPr>
              <a:t>LOAD_COMBINATION_FACTOR</a:t>
            </a:r>
          </a:p>
          <a:p>
            <a:pPr>
              <a:spcBef>
                <a:spcPts val="0"/>
              </a:spcBef>
            </a:pPr>
            <a:r>
              <a:rPr lang="en-US" sz="1400" smtClean="0">
                <a:solidFill>
                  <a:schemeClr val="tx1"/>
                </a:solidFill>
                <a:latin typeface="+mj-lt"/>
              </a:rPr>
              <a:t>LOAD_COMBINATION_NAME</a:t>
            </a:r>
            <a:endParaRPr lang="en-US" sz="1400">
              <a:solidFill>
                <a:schemeClr val="tx1"/>
              </a:solidFill>
              <a:latin typeface="+mj-lt"/>
            </a:endParaRP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smtClean="0">
                <a:solidFill>
                  <a:schemeClr val="tx1"/>
                </a:solidFill>
                <a:latin typeface="+mj-lt"/>
              </a:rPr>
              <a:t>LOAD_IS_REACTION</a:t>
            </a:r>
            <a:endParaRPr lang="en-US" sz="1400">
              <a:solidFill>
                <a:schemeClr val="tx1"/>
              </a:solidFill>
              <a:latin typeface="+mj-lt"/>
            </a:endParaRP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smtClean="0">
                <a:solidFill>
                  <a:schemeClr val="tx1"/>
                </a:solidFill>
                <a:latin typeface="+mj-lt"/>
              </a:rPr>
              <a:t>LOAD_LINEAR_FORCE_FX1</a:t>
            </a:r>
          </a:p>
          <a:p>
            <a:pPr>
              <a:spcBef>
                <a:spcPts val="0"/>
              </a:spcBef>
            </a:pPr>
            <a:r>
              <a:rPr lang="en-US" sz="1400" smtClean="0">
                <a:solidFill>
                  <a:schemeClr val="tx1"/>
                </a:solidFill>
                <a:latin typeface="+mj-lt"/>
              </a:rPr>
              <a:t>LOAD_LINEAR_FORCE_FX2</a:t>
            </a:r>
          </a:p>
          <a:p>
            <a:pPr>
              <a:spcBef>
                <a:spcPts val="0"/>
              </a:spcBef>
            </a:pPr>
            <a:r>
              <a:rPr lang="en-US" sz="1400" smtClean="0">
                <a:solidFill>
                  <a:schemeClr val="tx1"/>
                </a:solidFill>
                <a:latin typeface="+mj-lt"/>
              </a:rPr>
              <a:t>LOAD_LINEAR_FORCE_FY1</a:t>
            </a:r>
          </a:p>
          <a:p>
            <a:pPr>
              <a:spcBef>
                <a:spcPts val="0"/>
              </a:spcBef>
            </a:pPr>
            <a:r>
              <a:rPr lang="en-US" sz="1400" smtClean="0">
                <a:solidFill>
                  <a:schemeClr val="tx1"/>
                </a:solidFill>
                <a:latin typeface="+mj-lt"/>
              </a:rPr>
              <a:t>LOAD_LINEAR_FORCE_FY2</a:t>
            </a:r>
          </a:p>
          <a:p>
            <a:pPr>
              <a:spcBef>
                <a:spcPts val="0"/>
              </a:spcBef>
            </a:pPr>
            <a:r>
              <a:rPr lang="en-US" sz="1400" smtClean="0">
                <a:solidFill>
                  <a:schemeClr val="tx1"/>
                </a:solidFill>
                <a:latin typeface="+mj-lt"/>
              </a:rPr>
              <a:t>LOAD_LINEAR_FORCE_FZ1</a:t>
            </a:r>
          </a:p>
          <a:p>
            <a:pPr>
              <a:spcBef>
                <a:spcPts val="0"/>
              </a:spcBef>
            </a:pPr>
            <a:r>
              <a:rPr lang="en-US" sz="1400" smtClean="0">
                <a:solidFill>
                  <a:schemeClr val="tx1"/>
                </a:solidFill>
                <a:latin typeface="+mj-lt"/>
              </a:rPr>
              <a:t>LOAD_LINEAR_FORCE_FZ2</a:t>
            </a:r>
          </a:p>
          <a:p>
            <a:pPr>
              <a:spcBef>
                <a:spcPts val="0"/>
              </a:spcBef>
            </a:pPr>
            <a:r>
              <a:rPr lang="en-US" sz="1400" smtClean="0">
                <a:solidFill>
                  <a:schemeClr val="tx1"/>
                </a:solidFill>
                <a:latin typeface="+mj-lt"/>
              </a:rPr>
              <a:t>LOAD_LINEAR_LENGTH</a:t>
            </a:r>
          </a:p>
          <a:p>
            <a:pPr>
              <a:spcBef>
                <a:spcPts val="0"/>
              </a:spcBef>
            </a:pPr>
            <a:r>
              <a:rPr lang="en-US" sz="1400" smtClean="0">
                <a:solidFill>
                  <a:schemeClr val="tx1"/>
                </a:solidFill>
                <a:latin typeface="+mj-lt"/>
              </a:rPr>
              <a:t>LOAD_MOMENT_MX</a:t>
            </a:r>
          </a:p>
          <a:p>
            <a:pPr>
              <a:spcBef>
                <a:spcPts val="0"/>
              </a:spcBef>
            </a:pPr>
            <a:r>
              <a:rPr lang="en-US" sz="1400" smtClean="0">
                <a:solidFill>
                  <a:schemeClr val="tx1"/>
                </a:solidFill>
                <a:latin typeface="+mj-lt"/>
              </a:rPr>
              <a:t>LOAD_MOMENT_MX1</a:t>
            </a:r>
          </a:p>
          <a:p>
            <a:pPr>
              <a:spcBef>
                <a:spcPts val="0"/>
              </a:spcBef>
            </a:pPr>
            <a:r>
              <a:rPr lang="en-US" sz="1400" smtClean="0">
                <a:solidFill>
                  <a:schemeClr val="tx1"/>
                </a:solidFill>
                <a:latin typeface="+mj-lt"/>
              </a:rPr>
              <a:t>LOAD_MOMENT_MX2</a:t>
            </a:r>
          </a:p>
          <a:p>
            <a:pPr>
              <a:spcBef>
                <a:spcPts val="0"/>
              </a:spcBef>
            </a:pPr>
            <a:r>
              <a:rPr lang="en-US" sz="1400" smtClean="0">
                <a:solidFill>
                  <a:schemeClr val="tx1"/>
                </a:solidFill>
                <a:latin typeface="+mj-lt"/>
              </a:rPr>
              <a:t>LOAD_MOMENT_MY</a:t>
            </a:r>
          </a:p>
          <a:p>
            <a:pPr>
              <a:spcBef>
                <a:spcPts val="0"/>
              </a:spcBef>
            </a:pPr>
            <a:r>
              <a:rPr lang="en-US" sz="1400" smtClean="0">
                <a:solidFill>
                  <a:schemeClr val="tx1"/>
                </a:solidFill>
                <a:latin typeface="+mj-lt"/>
              </a:rPr>
              <a:t>LOAD_MOMENT_MY1</a:t>
            </a:r>
            <a:endParaRPr lang="en-US" sz="1400">
              <a:solidFill>
                <a:schemeClr val="tx1"/>
              </a:solidFill>
              <a:latin typeface="+mj-lt"/>
            </a:endParaRP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smtClean="0">
                <a:solidFill>
                  <a:schemeClr val="tx1"/>
                </a:solidFill>
                <a:latin typeface="+mj-lt"/>
              </a:rPr>
              <a:t>LOAD_USAGE_NAME</a:t>
            </a:r>
            <a:endParaRPr lang="en-US" sz="1400">
              <a:solidFill>
                <a:schemeClr val="tx1"/>
              </a:solidFill>
              <a:latin typeface="+mj-lt"/>
            </a:endParaRP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smtClean="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mtClean="0"/>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smtClean="0"/>
              <a:t>LoadBase</a:t>
            </a:r>
          </a:p>
          <a:p>
            <a:pPr marL="537964" lvl="1">
              <a:spcBef>
                <a:spcPct val="0"/>
              </a:spcBef>
            </a:pPr>
            <a:r>
              <a:rPr lang="en-US" sz="2000" smtClean="0"/>
              <a:t>HostElement</a:t>
            </a:r>
          </a:p>
          <a:p>
            <a:pPr marL="537964" lvl="1">
              <a:spcBef>
                <a:spcPct val="0"/>
              </a:spcBef>
            </a:pPr>
            <a:r>
              <a:rPr lang="en-US" sz="2000" smtClean="0"/>
              <a:t>LoadCaseName</a:t>
            </a:r>
          </a:p>
          <a:p>
            <a:pPr marL="537964" lvl="1">
              <a:spcBef>
                <a:spcPct val="0"/>
              </a:spcBef>
            </a:pPr>
            <a:r>
              <a:rPr lang="en-US" sz="2000" smtClean="0"/>
              <a:t>LoadCategoryName</a:t>
            </a:r>
          </a:p>
          <a:p>
            <a:pPr marL="537964" lvl="1">
              <a:spcBef>
                <a:spcPct val="0"/>
              </a:spcBef>
            </a:pPr>
            <a:r>
              <a:rPr lang="en-US" sz="2000" smtClean="0"/>
              <a:t>LoadNatureName</a:t>
            </a:r>
          </a:p>
          <a:p>
            <a:pPr marL="92041" indent="-1588">
              <a:spcBef>
                <a:spcPct val="0"/>
              </a:spcBef>
            </a:pPr>
            <a:r>
              <a:rPr lang="en-US" sz="3200" smtClean="0"/>
              <a:t>PointLoad</a:t>
            </a:r>
          </a:p>
          <a:p>
            <a:pPr marL="537964" lvl="1">
              <a:spcBef>
                <a:spcPct val="0"/>
              </a:spcBef>
            </a:pPr>
            <a:r>
              <a:rPr lang="en-US" sz="2000" smtClean="0"/>
              <a:t>Force</a:t>
            </a:r>
          </a:p>
          <a:p>
            <a:pPr marL="537964" lvl="1">
              <a:spcBef>
                <a:spcPct val="0"/>
              </a:spcBef>
            </a:pPr>
            <a:r>
              <a:rPr lang="en-US" sz="2000" smtClean="0"/>
              <a:t>Moment</a:t>
            </a:r>
          </a:p>
          <a:p>
            <a:pPr marL="537964" lvl="1">
              <a:spcBef>
                <a:spcPct val="0"/>
              </a:spcBef>
            </a:pPr>
            <a:r>
              <a:rPr lang="en-US" sz="2000" smtClean="0"/>
              <a:t>Point</a:t>
            </a:r>
          </a:p>
          <a:p>
            <a:pPr marL="92041" indent="-1588">
              <a:spcBef>
                <a:spcPct val="0"/>
              </a:spcBef>
            </a:pPr>
            <a:r>
              <a:rPr lang="en-GB" sz="2400" smtClean="0"/>
              <a:t>Explore</a:t>
            </a:r>
          </a:p>
          <a:p>
            <a:pPr marL="537964" lvl="1">
              <a:spcBef>
                <a:spcPct val="0"/>
              </a:spcBef>
            </a:pPr>
            <a:r>
              <a:rPr lang="en-GB" sz="2000" smtClean="0"/>
              <a:t>Help file</a:t>
            </a:r>
          </a:p>
          <a:p>
            <a:pPr marL="537964" lvl="1">
              <a:spcBef>
                <a:spcPct val="0"/>
              </a:spcBef>
            </a:pPr>
            <a:r>
              <a:rPr lang="en-GB" sz="2000" smtClean="0"/>
              <a:t>Debugger</a:t>
            </a:r>
          </a:p>
          <a:p>
            <a:pPr marL="537964" lvl="1">
              <a:spcBef>
                <a:spcPct val="0"/>
              </a:spcBef>
            </a:pPr>
            <a:r>
              <a:rPr lang="en-US" sz="2000" smtClean="0"/>
              <a:t>RvtMgdDbg</a:t>
            </a:r>
          </a:p>
          <a:p>
            <a:pPr marL="537964" lvl="1">
              <a:spcBef>
                <a:spcPct val="0"/>
              </a:spcBef>
            </a:pPr>
            <a:r>
              <a:rPr lang="en-GB" sz="2000" smtClean="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p:cNvPicPr>
            <a:picLocks noChangeAspect="1" noChangeArrowheads="1"/>
          </p:cNvPicPr>
          <p:nvPr/>
        </p:nvPicPr>
        <p:blipFill>
          <a:blip r:embed="rId3"/>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smtClean="0"/>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smtClean="0"/>
              <a:t>RvtMgdDbg</a:t>
            </a:r>
          </a:p>
          <a:p>
            <a:pPr marL="536443" lvl="1" indent="-177756">
              <a:spcBef>
                <a:spcPct val="0"/>
              </a:spcBef>
            </a:pPr>
            <a:r>
              <a:rPr lang="en-US" sz="1600" smtClean="0"/>
              <a:t>Available with source code on ADN</a:t>
            </a:r>
            <a:endParaRPr lang="en-GB" sz="1600" smtClean="0"/>
          </a:p>
        </p:txBody>
      </p:sp>
      <p:pic>
        <p:nvPicPr>
          <p:cNvPr id="39940" name="Picture 7" descr="lab-1-3-6"/>
          <p:cNvPicPr>
            <a:picLocks noChangeAspect="1" noChangeArrowheads="1"/>
          </p:cNvPicPr>
          <p:nvPr/>
        </p:nvPicPr>
        <p:blipFill>
          <a:blip r:embed="rId3"/>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smtClean="0"/>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smtClean="0">
                <a:solidFill>
                  <a:srgbClr val="008000"/>
                </a:solidFill>
                <a:latin typeface="Courier New"/>
                <a:ea typeface="Calibri"/>
                <a:cs typeface="Times New Roman"/>
              </a:rPr>
              <a:t>// Scale Fz by factor 2</a:t>
            </a:r>
            <a:endParaRPr lang="en-GB" sz="1400" b="1" smtClean="0">
              <a:ea typeface="Calibri"/>
              <a:cs typeface="Times New Roman"/>
            </a:endParaRPr>
          </a:p>
          <a:p>
            <a:pPr>
              <a:spcBef>
                <a:spcPts val="0"/>
              </a:spcBef>
              <a:spcAft>
                <a:spcPts val="0"/>
              </a:spcAft>
            </a:pPr>
            <a:r>
              <a:rPr lang="en-GB" sz="1400" b="1" smtClean="0">
                <a:solidFill>
                  <a:srgbClr val="008080"/>
                </a:solidFill>
                <a:latin typeface="Courier New"/>
                <a:ea typeface="Calibri"/>
                <a:cs typeface="Times New Roman"/>
              </a:rPr>
              <a:t>Parameter</a:t>
            </a:r>
            <a:r>
              <a:rPr lang="en-GB" sz="1400" b="1" smtClean="0">
                <a:latin typeface="Courier New"/>
                <a:ea typeface="Calibri"/>
                <a:cs typeface="Times New Roman"/>
              </a:rPr>
              <a:t> paramFz = ptLd.get_Parameter( </a:t>
            </a:r>
            <a:r>
              <a:rPr lang="en-GB" sz="1400" b="1" smtClean="0">
                <a:solidFill>
                  <a:srgbClr val="800000"/>
                </a:solidFill>
                <a:latin typeface="Courier New"/>
                <a:ea typeface="Calibri"/>
                <a:cs typeface="Times New Roman"/>
              </a:rPr>
              <a:t>"Fz"</a:t>
            </a:r>
            <a:r>
              <a:rPr lang="en-GB" sz="1400" b="1" smtClean="0">
                <a:latin typeface="Courier New"/>
                <a:ea typeface="Calibri"/>
                <a:cs typeface="Times New Roman"/>
              </a:rPr>
              <a:t> );</a:t>
            </a:r>
            <a:endParaRPr lang="en-GB" sz="1400" b="1" smtClean="0">
              <a:ea typeface="Calibri"/>
              <a:cs typeface="Times New Roman"/>
            </a:endParaRPr>
          </a:p>
          <a:p>
            <a:pPr>
              <a:spcBef>
                <a:spcPts val="0"/>
              </a:spcBef>
              <a:spcAft>
                <a:spcPts val="0"/>
              </a:spcAft>
            </a:pPr>
            <a:r>
              <a:rPr lang="en-GB" sz="1400" b="1" smtClean="0">
                <a:solidFill>
                  <a:srgbClr val="0000FF"/>
                </a:solidFill>
                <a:latin typeface="Courier New"/>
                <a:ea typeface="Calibri"/>
                <a:cs typeface="Times New Roman"/>
              </a:rPr>
              <a:t>double</a:t>
            </a:r>
            <a:r>
              <a:rPr lang="en-GB" sz="1400" b="1" smtClean="0">
                <a:latin typeface="Courier New"/>
                <a:ea typeface="Calibri"/>
                <a:cs typeface="Times New Roman"/>
              </a:rPr>
              <a:t> Fz_old = paramFz.AsDouble();</a:t>
            </a:r>
            <a:endParaRPr lang="en-GB" sz="1400" b="1" smtClean="0">
              <a:ea typeface="Calibri"/>
              <a:cs typeface="Times New Roman"/>
            </a:endParaRPr>
          </a:p>
          <a:p>
            <a:pPr>
              <a:spcBef>
                <a:spcPts val="0"/>
              </a:spcBef>
              <a:spcAft>
                <a:spcPts val="0"/>
              </a:spcAft>
            </a:pPr>
            <a:r>
              <a:rPr lang="en-GB" sz="1400" b="1" smtClean="0">
                <a:latin typeface="Courier New"/>
                <a:ea typeface="Calibri"/>
                <a:cs typeface="Times New Roman"/>
              </a:rPr>
              <a:t>paramFz.Set( 2.0 * Fz_old );</a:t>
            </a:r>
            <a:endParaRPr lang="en-GB" sz="1400" b="1" smtClean="0">
              <a:ea typeface="Calibri"/>
              <a:cs typeface="Times New Roman"/>
            </a:endParaRPr>
          </a:p>
        </p:txBody>
      </p:sp>
      <p:pic>
        <p:nvPicPr>
          <p:cNvPr id="40964" name="Picture 5" descr="lab-1-3-3"/>
          <p:cNvPicPr>
            <a:picLocks noChangeAspect="1" noChangeArrowheads="1"/>
          </p:cNvPicPr>
          <p:nvPr/>
        </p:nvPicPr>
        <p:blipFill>
          <a:blip r:embed="rId5"/>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smtClean="0"/>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smtClean="0">
                <a:solidFill>
                  <a:schemeClr val="accent1"/>
                </a:solidFill>
              </a:rPr>
              <a:t>Lab 1-4</a:t>
            </a:r>
          </a:p>
          <a:p>
            <a:pPr marL="342774" lvl="1" indent="-228516"/>
            <a:r>
              <a:rPr lang="en-GB" smtClean="0"/>
              <a:t>Retrieve load symbols aka types available in the project</a:t>
            </a:r>
          </a:p>
          <a:p>
            <a:pPr marL="342774" lvl="1" indent="-228516"/>
            <a:r>
              <a:rPr lang="en-GB" smtClean="0"/>
              <a:t>Determine load symbol family</a:t>
            </a:r>
          </a:p>
          <a:p>
            <a:pPr marL="685546" lvl="2" indent="-228516"/>
            <a:r>
              <a:rPr lang="en-GB" smtClean="0"/>
              <a:t>One utility for all load symbols (point, line and area)</a:t>
            </a:r>
          </a:p>
          <a:p>
            <a:pPr marL="685546" lvl="2" indent="-228516"/>
            <a:r>
              <a:rPr lang="en-GB" smtClean="0"/>
              <a:t>Another one specifically for point loads</a:t>
            </a:r>
          </a:p>
          <a:p>
            <a:pPr marL="342774" lvl="1" indent="-228516"/>
            <a:r>
              <a:rPr lang="en-GB" smtClean="0"/>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smtClean="0"/>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342774" lvl="1" indent="-228516"/>
            <a:r>
              <a:rPr lang="en-GB" smtClean="0"/>
              <a:t>In 2008</a:t>
            </a:r>
          </a:p>
          <a:p>
            <a:pPr marL="611117" lvl="2" indent="-228516"/>
            <a:r>
              <a:rPr lang="en-GB" smtClean="0"/>
              <a:t>Iterate over Elements</a:t>
            </a:r>
          </a:p>
          <a:p>
            <a:pPr marL="611117" lvl="2" indent="-228516"/>
            <a:r>
              <a:rPr lang="en-GB" smtClean="0"/>
              <a:t>Pick out Symbol instances</a:t>
            </a:r>
          </a:p>
          <a:p>
            <a:pPr marL="611117" lvl="2" indent="-228516"/>
            <a:r>
              <a:rPr lang="en-GB" smtClean="0"/>
              <a:t>Check for structural loads category</a:t>
            </a:r>
          </a:p>
          <a:p>
            <a:pPr marL="342774" lvl="1" indent="-228516"/>
            <a:r>
              <a:rPr lang="en-US" smtClean="0"/>
              <a:t>Now</a:t>
            </a:r>
          </a:p>
          <a:p>
            <a:pPr marL="611117" lvl="2" indent="-228516"/>
            <a:r>
              <a:rPr lang="en-US" smtClean="0"/>
              <a:t>Make use of new classes LoadTypeBase, PointLoadType, LineLoadType,  AreaLoadType</a:t>
            </a:r>
          </a:p>
          <a:p>
            <a:pPr marL="611117" lvl="2" indent="-228516"/>
            <a:r>
              <a:rPr lang="en-US" smtClean="0"/>
              <a:t>Search for the base class instead of the category</a:t>
            </a:r>
          </a:p>
          <a:p>
            <a:pPr>
              <a:spcBef>
                <a:spcPts val="0"/>
              </a:spcBef>
              <a:spcAft>
                <a:spcPts val="0"/>
              </a:spcAft>
            </a:pPr>
            <a:endParaRPr lang="en-GB" sz="1200" b="1" smtClean="0">
              <a:solidFill>
                <a:srgbClr val="0000FF"/>
              </a:solidFill>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GetAllLoadSymbols(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a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LoadTypeBase</a:t>
            </a:r>
            <a:r>
              <a:rPr lang="en-GB" sz="1200" b="1" smtClean="0">
                <a:latin typeface="Courier New"/>
                <a:ea typeface="Calibri"/>
                <a:cs typeface="Times New Roman"/>
              </a:rPr>
              <a:t> ), </a:t>
            </a:r>
            <a:r>
              <a:rPr lang="en-GB" sz="1200" b="1" smtClean="0">
                <a:solidFill>
                  <a:srgbClr val="0000FF"/>
                </a:solidFill>
                <a:latin typeface="Courier New"/>
                <a:ea typeface="Calibri"/>
                <a:cs typeface="Times New Roman"/>
              </a:rPr>
              <a:t>true</a:t>
            </a: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a;</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smtClean="0"/>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smtClean="0"/>
              <a:t>No dedicated classes</a:t>
            </a:r>
          </a:p>
          <a:p>
            <a:pPr marL="342774" lvl="1" indent="-228516"/>
            <a:r>
              <a:rPr lang="en-GB" smtClean="0"/>
              <a:t>Examine family name parameter</a:t>
            </a:r>
            <a:endParaRPr lang="en-US" sz="1800" smtClean="0"/>
          </a:p>
          <a:p>
            <a:pPr marL="342774" lvl="1" indent="-228516"/>
            <a:r>
              <a:rPr lang="en-US" noProof="1" smtClean="0"/>
              <a:t>BuiltInParameter.SYMBOL_FAMILY_NAME_PARAM</a:t>
            </a:r>
            <a:r>
              <a:rPr lang="en-US" smtClean="0"/>
              <a:t> </a:t>
            </a:r>
            <a:br>
              <a:rPr lang="en-US" smtClean="0"/>
            </a:br>
            <a:r>
              <a:rPr lang="en-US" smtClean="0"/>
              <a:t>equals “Point Loads”, “Line Loads”, “Area Loads”</a:t>
            </a:r>
            <a:endParaRPr lang="en-GB" smtClean="0"/>
          </a:p>
        </p:txBody>
      </p:sp>
      <p:pic>
        <p:nvPicPr>
          <p:cNvPr id="44036" name="Picture 4" descr="lab-1-4-1"/>
          <p:cNvPicPr>
            <a:picLocks noChangeAspect="1" noChangeArrowheads="1"/>
          </p:cNvPicPr>
          <p:nvPr/>
        </p:nvPicPr>
        <p:blipFill>
          <a:blip r:embed="rId3"/>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smtClean="0"/>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smtClean="0">
                <a:solidFill>
                  <a:schemeClr val="accent1"/>
                </a:solidFill>
              </a:rPr>
              <a:t>Lab 1-5</a:t>
            </a:r>
          </a:p>
          <a:p>
            <a:pPr marL="342774" lvl="1" indent="-228516"/>
            <a:r>
              <a:rPr lang="en-GB" smtClean="0"/>
              <a:t>Show how to </a:t>
            </a:r>
            <a:r>
              <a:rPr lang="en-GB" u="sng" smtClean="0"/>
              <a:t>create</a:t>
            </a:r>
            <a:r>
              <a:rPr lang="en-GB" smtClean="0"/>
              <a:t> a new Load object, specifically PointLoad</a:t>
            </a:r>
          </a:p>
          <a:p>
            <a:pPr marL="685546" lvl="2" indent="-228516"/>
            <a:r>
              <a:rPr lang="en-GB" smtClean="0"/>
              <a:t>One as reaction, simulating analysis result</a:t>
            </a:r>
          </a:p>
          <a:p>
            <a:pPr marL="685546" lvl="2" indent="-228516"/>
            <a:r>
              <a:rPr lang="en-GB" smtClean="0"/>
              <a:t>One as standard external load</a:t>
            </a:r>
          </a:p>
          <a:p>
            <a:pPr marL="342774" lvl="1" indent="-228516"/>
            <a:r>
              <a:rPr lang="en-GB" smtClean="0"/>
              <a:t>Also show how to</a:t>
            </a:r>
          </a:p>
          <a:p>
            <a:pPr marL="685546" lvl="2" indent="-228516"/>
            <a:r>
              <a:rPr lang="en-GB" smtClean="0"/>
              <a:t>Set a selected symbol for this new load</a:t>
            </a:r>
          </a:p>
          <a:p>
            <a:pPr marL="685546" lvl="2" indent="-228516"/>
            <a:r>
              <a:rPr lang="en-GB" smtClean="0"/>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Agenda</a:t>
            </a:r>
          </a:p>
        </p:txBody>
      </p:sp>
      <p:sp>
        <p:nvSpPr>
          <p:cNvPr id="5123" name="Rectangle 3"/>
          <p:cNvSpPr>
            <a:spLocks noGrp="1" noChangeArrowheads="1"/>
          </p:cNvSpPr>
          <p:nvPr>
            <p:ph idx="1"/>
          </p:nvPr>
        </p:nvSpPr>
        <p:spPr>
          <a:xfrm>
            <a:off x="311782" y="1076258"/>
            <a:ext cx="8046432" cy="5353137"/>
          </a:xfrm>
        </p:spPr>
        <p:txBody>
          <a:bodyPr/>
          <a:lstStyle/>
          <a:p>
            <a:pPr eaLnBrk="1" hangingPunct="1">
              <a:buFontTx/>
              <a:buNone/>
            </a:pPr>
            <a:r>
              <a:rPr lang="en-US" sz="3200" smtClean="0"/>
              <a:t>Revit 2009 API News</a:t>
            </a:r>
            <a:endParaRPr lang="en-GB" sz="3200" smtClean="0"/>
          </a:p>
          <a:p>
            <a:pPr eaLnBrk="1" hangingPunct="1">
              <a:buFontTx/>
              <a:buNone/>
            </a:pPr>
            <a:r>
              <a:rPr lang="en-GB" sz="3200" smtClean="0"/>
              <a:t>Analysis Link</a:t>
            </a:r>
            <a:endParaRPr lang="en-GB" sz="3200" dirty="0" smtClean="0"/>
          </a:p>
          <a:p>
            <a:pPr marL="576000" lvl="1" indent="-288000">
              <a:spcBef>
                <a:spcPts val="0"/>
              </a:spcBef>
            </a:pPr>
            <a:r>
              <a:rPr lang="en-GB" sz="2000" smtClean="0"/>
              <a:t>Overview – workflow, rac versus rst, physical </a:t>
            </a:r>
            <a:r>
              <a:rPr lang="en-GB" sz="2000" dirty="0" smtClean="0"/>
              <a:t>versus analytical model</a:t>
            </a:r>
          </a:p>
          <a:p>
            <a:pPr marL="576000" lvl="1" indent="-288000">
              <a:spcBef>
                <a:spcPts val="0"/>
              </a:spcBef>
            </a:pPr>
            <a:r>
              <a:rPr lang="en-GB" sz="2000" smtClean="0"/>
              <a:t>RstLabs – analysis link requirements and labs</a:t>
            </a:r>
            <a:endParaRPr lang="en-GB" sz="2000" dirty="0" smtClean="0"/>
          </a:p>
          <a:p>
            <a:pPr marL="576000" lvl="1" indent="-288000">
              <a:spcBef>
                <a:spcPts val="0"/>
              </a:spcBef>
            </a:pPr>
            <a:r>
              <a:rPr lang="en-GB" sz="2000" smtClean="0"/>
              <a:t>RstLink – sample analysis link application</a:t>
            </a:r>
          </a:p>
          <a:p>
            <a:r>
              <a:rPr lang="en-GB" sz="3200" smtClean="0"/>
              <a:t>Rebar</a:t>
            </a:r>
          </a:p>
          <a:p>
            <a:pPr marL="576000" lvl="1" indent="-288000">
              <a:spcBef>
                <a:spcPts val="0"/>
              </a:spcBef>
            </a:pPr>
            <a:r>
              <a:rPr lang="en-GB" sz="2000" smtClean="0"/>
              <a:t>Revit Structure rebar workflow</a:t>
            </a:r>
          </a:p>
          <a:p>
            <a:pPr marL="576000" lvl="1" indent="-288000">
              <a:spcBef>
                <a:spcPts val="0"/>
              </a:spcBef>
            </a:pPr>
            <a:r>
              <a:rPr lang="en-GB" sz="2000" smtClean="0"/>
              <a:t>Generate and extract rebar and its information</a:t>
            </a:r>
          </a:p>
          <a:p>
            <a:r>
              <a:rPr lang="en-GB" sz="3200" smtClean="0"/>
              <a:t>Detailing</a:t>
            </a:r>
          </a:p>
          <a:p>
            <a:pPr marL="576000" lvl="1" indent="-288000">
              <a:spcBef>
                <a:spcPts val="0"/>
              </a:spcBef>
            </a:pPr>
            <a:r>
              <a:rPr lang="en-GB" sz="2000" smtClean="0"/>
              <a:t>Generate views and sheets</a:t>
            </a:r>
          </a:p>
          <a:p>
            <a:pPr marL="576000" lvl="1" indent="-288000">
              <a:spcBef>
                <a:spcPts val="0"/>
              </a:spcBef>
            </a:pPr>
            <a:r>
              <a:rPr lang="en-GB" sz="2000" smtClean="0"/>
              <a:t>Import and export dwg and other external file formats</a:t>
            </a:r>
          </a:p>
          <a:p>
            <a:pPr marL="576000" lvl="1" indent="-288000">
              <a:spcBef>
                <a:spcPts val="0"/>
              </a:spcBef>
            </a:pPr>
            <a:r>
              <a:rPr lang="en-GB" sz="2000" smtClean="0"/>
              <a:t>Add text, dimensioning and annotation</a:t>
            </a:r>
            <a:endParaRPr lang="en-GB" sz="2000" dirty="0" smtClean="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smtClean="0"/>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smtClean="0"/>
              <a:t>Create</a:t>
            </a:r>
          </a:p>
          <a:p>
            <a:pPr lvl="1">
              <a:spcBef>
                <a:spcPts val="0"/>
              </a:spcBef>
              <a:buClr>
                <a:schemeClr val="tx1"/>
              </a:buClr>
            </a:pPr>
            <a:r>
              <a:rPr lang="en-GB" sz="2000" smtClean="0">
                <a:solidFill>
                  <a:srgbClr val="FF0000"/>
                </a:solidFill>
              </a:rPr>
              <a:t>Signature</a:t>
            </a:r>
            <a:r>
              <a:rPr lang="en-GB" sz="2000" smtClean="0"/>
              <a:t> changed in 2009</a:t>
            </a:r>
          </a:p>
          <a:p>
            <a:pPr marL="541338" lvl="4" indent="0"/>
            <a:r>
              <a:rPr lang="en-GB" smtClean="0"/>
              <a:t>Revit.Creation.Document.NewPointLoad( reference As Reference,</a:t>
            </a:r>
          </a:p>
          <a:p>
            <a:pPr marL="541338" lvl="4" indent="0">
              <a:spcBef>
                <a:spcPts val="0"/>
              </a:spcBef>
            </a:pPr>
            <a:r>
              <a:rPr lang="en-GB" smtClean="0"/>
              <a:t>  force As XYZ, moment As XYZ, isReaction As Boolean, </a:t>
            </a:r>
          </a:p>
          <a:p>
            <a:pPr marL="541338" lvl="4" indent="0">
              <a:spcBef>
                <a:spcPts val="0"/>
              </a:spcBef>
            </a:pPr>
            <a:r>
              <a:rPr lang="en-GB" smtClean="0"/>
              <a:t>  symbol As PointLoadType, plane As SketchPlane ) As PointLoad</a:t>
            </a:r>
          </a:p>
          <a:p>
            <a:pPr marL="541338" lvl="4" indent="0"/>
            <a:r>
              <a:rPr lang="en-GB" smtClean="0"/>
              <a:t>Revit.Creation.Document.NewPointLoad ( point As XYZ, </a:t>
            </a:r>
          </a:p>
          <a:p>
            <a:pPr marL="541338" lvl="4" indent="0">
              <a:spcBef>
                <a:spcPts val="0"/>
              </a:spcBef>
            </a:pPr>
            <a:r>
              <a:rPr lang="en-GB" smtClean="0"/>
              <a:t>  force As XYZ, moment As XYZ, isReaction As Boolean, _</a:t>
            </a:r>
          </a:p>
          <a:p>
            <a:pPr marL="541338" lvl="4" indent="0">
              <a:spcBef>
                <a:spcPts val="0"/>
              </a:spcBef>
            </a:pPr>
            <a:r>
              <a:rPr lang="en-GB" smtClean="0"/>
              <a:t>  symbol As PointLoadType, plane As SketchPlane ) As PointLoad</a:t>
            </a:r>
          </a:p>
          <a:p>
            <a:pPr eaLnBrk="1" hangingPunct="1">
              <a:buFontTx/>
              <a:buNone/>
            </a:pPr>
            <a:r>
              <a:rPr lang="en-GB" sz="2800" smtClean="0"/>
              <a:t>Assign Symbol</a:t>
            </a:r>
          </a:p>
          <a:p>
            <a:pPr lvl="1" eaLnBrk="1" hangingPunct="1">
              <a:spcBef>
                <a:spcPct val="0"/>
              </a:spcBef>
            </a:pPr>
            <a:r>
              <a:rPr lang="en-GB" sz="2000" smtClean="0"/>
              <a:t>Iterate over all point load symbols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BuiltInParameter.ELEM_TYPE_PARAM</a:t>
            </a:r>
          </a:p>
          <a:p>
            <a:pPr eaLnBrk="1" hangingPunct="1">
              <a:buFontTx/>
              <a:buNone/>
            </a:pPr>
            <a:r>
              <a:rPr lang="en-GB" sz="2800" smtClean="0"/>
              <a:t>Assign Load Case</a:t>
            </a:r>
          </a:p>
          <a:p>
            <a:pPr lvl="1" eaLnBrk="1" hangingPunct="1">
              <a:spcBef>
                <a:spcPct val="0"/>
              </a:spcBef>
            </a:pPr>
            <a:r>
              <a:rPr lang="en-GB" sz="2000" smtClean="0"/>
              <a:t>Iterate over all load cases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285881"/>
          </a:xfrm>
        </p:spPr>
        <p:txBody>
          <a:bodyPr/>
          <a:lstStyle/>
          <a:p>
            <a:pPr eaLnBrk="1" hangingPunct="1"/>
            <a:r>
              <a:rPr lang="en-GB" dirty="0" smtClean="0"/>
              <a:t>Structure Load Creation </a:t>
            </a:r>
            <a:r>
              <a:rPr lang="en-GB" sz="2000" smtClean="0">
                <a:solidFill>
                  <a:schemeClr val="accent1">
                    <a:lumMod val="75000"/>
                  </a:schemeClr>
                </a:solidFill>
              </a:rPr>
              <a:t/>
            </a:r>
            <a:br>
              <a:rPr lang="en-GB" sz="2000" smtClean="0">
                <a:solidFill>
                  <a:schemeClr val="accent1">
                    <a:lumMod val="75000"/>
                  </a:schemeClr>
                </a:solidFill>
              </a:rPr>
            </a:br>
            <a:r>
              <a:rPr lang="en-GB" sz="2800" smtClean="0">
                <a:solidFill>
                  <a:schemeClr val="accent1">
                    <a:lumMod val="75000"/>
                  </a:schemeClr>
                </a:solidFill>
              </a:rPr>
              <a:t>What’s new </a:t>
            </a:r>
            <a:r>
              <a:rPr lang="en-GB" sz="2800" dirty="0" smtClean="0">
                <a:solidFill>
                  <a:schemeClr val="accent1">
                    <a:lumMod val="75000"/>
                  </a:schemeClr>
                </a:solidFill>
              </a:rPr>
              <a:t>in 2009</a:t>
            </a: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smtClean="0">
                <a:latin typeface="Arial" charset="0"/>
              </a:rPr>
              <a:t>Load </a:t>
            </a:r>
            <a:r>
              <a:rPr lang="en-US" sz="2400" smtClean="0">
                <a:latin typeface="Arial" charset="0"/>
              </a:rPr>
              <a:t>creation methods</a:t>
            </a:r>
            <a:endParaRPr lang="en-US" sz="2400" dirty="0" smtClean="0">
              <a:latin typeface="Arial"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smtClean="0">
              <a:latin typeface="Courier New" pitchFamily="49" charset="0"/>
              <a:cs typeface="Courier New" pitchFamily="49"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smtClean="0">
                <a:latin typeface="Courier New" pitchFamily="49" charset="0"/>
                <a:cs typeface="Courier New" pitchFamily="49" charset="0"/>
              </a:rPr>
              <a:t>Revit.Creation.Document.</a:t>
            </a:r>
            <a:r>
              <a:rPr lang="en-US" sz="1400" b="1" smtClean="0">
                <a:latin typeface="Courier New" pitchFamily="49" charset="0"/>
                <a:cs typeface="Courier New" pitchFamily="49" charset="0"/>
              </a:rPr>
              <a:t>NewPointLoad</a:t>
            </a:r>
            <a:r>
              <a:rPr lang="en-US" sz="1400" smtClean="0">
                <a:latin typeface="Courier New" pitchFamily="49" charset="0"/>
                <a:cs typeface="Courier New" pitchFamily="49" charset="0"/>
              </a:rPr>
              <a:t>( </a:t>
            </a:r>
            <a:r>
              <a:rPr lang="en-US" sz="1400" dirty="0" smtClean="0">
                <a:latin typeface="Courier New" pitchFamily="49" charset="0"/>
                <a:cs typeface="Courier New" pitchFamily="49" charset="0"/>
              </a:rPr>
              <a:t>reference As </a:t>
            </a:r>
            <a:r>
              <a:rPr lang="en-US" sz="1400" u="sng" dirty="0" smtClean="0">
                <a:solidFill>
                  <a:srgbClr val="0000FF"/>
                </a:solidFill>
                <a:latin typeface="Courier New" pitchFamily="49" charset="0"/>
                <a:cs typeface="Courier New" pitchFamily="49" charset="0"/>
                <a:hlinkClick r:id="rId3" action="ppaction://hlinkfile"/>
              </a:rPr>
              <a:t>Reference</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force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moment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isReaction</a:t>
            </a:r>
            <a:r>
              <a:rPr lang="en-US" sz="1400" dirty="0" smtClean="0">
                <a:latin typeface="Courier New" pitchFamily="49" charset="0"/>
                <a:cs typeface="Courier New" pitchFamily="49" charset="0"/>
              </a:rPr>
              <a:t> As </a:t>
            </a:r>
            <a:r>
              <a:rPr lang="en-US" sz="1400" u="sng" dirty="0" smtClean="0">
                <a:solidFill>
                  <a:srgbClr val="0000FF"/>
                </a:solidFill>
                <a:latin typeface="Courier New" pitchFamily="49" charset="0"/>
                <a:cs typeface="Courier New" pitchFamily="49" charset="0"/>
                <a:hlinkClick r:id="rId5"/>
              </a:rPr>
              <a:t>Boolean</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a:t>
            </a:r>
            <a:r>
              <a:rPr lang="en-US" sz="1400" b="1" dirty="0" smtClean="0">
                <a:latin typeface="Courier New" pitchFamily="49" charset="0"/>
                <a:cs typeface="Courier New" pitchFamily="49" charset="0"/>
              </a:rPr>
              <a:t>symbol As </a:t>
            </a:r>
            <a:r>
              <a:rPr lang="en-US" sz="1400" b="1" u="sng" dirty="0" err="1" smtClean="0">
                <a:solidFill>
                  <a:srgbClr val="0000FF"/>
                </a:solidFill>
                <a:latin typeface="Courier New" pitchFamily="49" charset="0"/>
                <a:cs typeface="Courier New" pitchFamily="49" charset="0"/>
                <a:hlinkClick r:id="rId6" action="ppaction://hlinkfile"/>
              </a:rPr>
              <a:t>PointLoadType</a:t>
            </a:r>
            <a:r>
              <a:rPr lang="en-US" sz="1400" b="1" dirty="0" smtClean="0">
                <a:latin typeface="Courier New" pitchFamily="49" charset="0"/>
                <a:cs typeface="Courier New" pitchFamily="49" charset="0"/>
              </a:rPr>
              <a:t>, plane As </a:t>
            </a:r>
            <a:r>
              <a:rPr lang="en-US" sz="1400" b="1" u="sng" dirty="0" err="1" smtClean="0">
                <a:solidFill>
                  <a:srgbClr val="0000FF"/>
                </a:solidFill>
                <a:latin typeface="Courier New" pitchFamily="49" charset="0"/>
                <a:cs typeface="Courier New" pitchFamily="49" charset="0"/>
                <a:hlinkClick r:id="rId7" action="ppaction://hlinkfile"/>
              </a:rPr>
              <a:t>SketchPlane</a:t>
            </a:r>
            <a:r>
              <a:rPr lang="en-US" sz="1400" dirty="0" smtClean="0">
                <a:latin typeface="Courier New" pitchFamily="49" charset="0"/>
                <a:cs typeface="Courier New" pitchFamily="49" charset="0"/>
              </a:rPr>
              <a:t> ) As </a:t>
            </a:r>
            <a:r>
              <a:rPr lang="en-US" sz="1400" u="sng" dirty="0" err="1" smtClean="0">
                <a:solidFill>
                  <a:srgbClr val="0000FF"/>
                </a:solidFill>
                <a:latin typeface="Courier New" pitchFamily="49" charset="0"/>
                <a:cs typeface="Courier New" pitchFamily="49" charset="0"/>
                <a:hlinkClick r:id="rId8" action="ppaction://hlinkfile"/>
              </a:rPr>
              <a:t>PointLoad</a:t>
            </a:r>
            <a:endParaRPr lang="en-US" sz="1400" dirty="0" smtClean="0">
              <a:latin typeface="Courier New" pitchFamily="49" charset="0"/>
              <a:ea typeface="Times New Roman" pitchFamily="18" charset="0"/>
              <a:cs typeface="Courier New" pitchFamily="49" charset="0"/>
            </a:endParaRPr>
          </a:p>
          <a:p>
            <a:pPr hangingPunct="0">
              <a:spcBef>
                <a:spcPts val="1200"/>
              </a:spcBef>
              <a:buFont typeface="Wingdings" pitchFamily="2" charset="2"/>
              <a:buChar char="§"/>
            </a:pPr>
            <a:r>
              <a:rPr lang="en-US" sz="2000" smtClean="0">
                <a:latin typeface="Arial" charset="0"/>
              </a:rPr>
              <a:t>Added </a:t>
            </a:r>
            <a:r>
              <a:rPr lang="en-US" sz="2000" dirty="0" smtClean="0">
                <a:latin typeface="Arial" charset="0"/>
              </a:rPr>
              <a:t>a load type and sketch </a:t>
            </a:r>
            <a:r>
              <a:rPr lang="en-US" sz="2000" smtClean="0">
                <a:latin typeface="Arial" charset="0"/>
              </a:rPr>
              <a:t>plane argument</a:t>
            </a:r>
            <a:endParaRPr lang="en-US" sz="2000" dirty="0" smtClean="0">
              <a:latin typeface="Arial" charset="0"/>
            </a:endParaRPr>
          </a:p>
          <a:p>
            <a:pPr lvl="1" hangingPunct="0"/>
            <a:r>
              <a:rPr lang="en-US" sz="1800" smtClean="0">
                <a:latin typeface="Arial" charset="0"/>
              </a:rPr>
              <a:t>Optional, can </a:t>
            </a:r>
            <a:r>
              <a:rPr lang="en-US" sz="1800" dirty="0" smtClean="0">
                <a:latin typeface="Arial" charset="0"/>
              </a:rPr>
              <a:t>be null (Nothing in VB) = Default </a:t>
            </a:r>
            <a:r>
              <a:rPr lang="en-US" sz="1800" smtClean="0">
                <a:latin typeface="Arial" charset="0"/>
              </a:rPr>
              <a:t>load type</a:t>
            </a:r>
            <a:endParaRPr lang="en-US" sz="1800" dirty="0" smtClean="0">
              <a:latin typeface="Arial" charset="0"/>
            </a:endParaRPr>
          </a:p>
          <a:p>
            <a:pPr lvl="1" hangingPunct="0"/>
            <a:r>
              <a:rPr lang="en-US" sz="1800" smtClean="0">
                <a:latin typeface="Arial" charset="0"/>
              </a:rPr>
              <a:t>Point (Line/Area) LoadType </a:t>
            </a:r>
            <a:r>
              <a:rPr lang="en-US" sz="1800" dirty="0" smtClean="0">
                <a:latin typeface="Arial" charset="0"/>
              </a:rPr>
              <a:t>and *</a:t>
            </a:r>
            <a:r>
              <a:rPr lang="en-US" sz="1800" dirty="0" err="1" smtClean="0">
                <a:latin typeface="Arial" charset="0"/>
              </a:rPr>
              <a:t>LoadTypeSet</a:t>
            </a:r>
            <a:r>
              <a:rPr lang="en-US" sz="1800" dirty="0" smtClean="0">
                <a:latin typeface="Arial" charset="0"/>
              </a:rPr>
              <a:t> </a:t>
            </a:r>
            <a:r>
              <a:rPr lang="en-US" sz="1800" smtClean="0">
                <a:latin typeface="Arial" charset="0"/>
              </a:rPr>
              <a:t>objects added</a:t>
            </a:r>
            <a:endParaRPr lang="en-US" sz="1800" dirty="0" smtClean="0">
              <a:latin typeface="Arial" charset="0"/>
            </a:endParaRPr>
          </a:p>
          <a:p>
            <a:pPr hangingPunct="0">
              <a:buFont typeface="Wingdings" pitchFamily="2" charset="2"/>
              <a:buChar char="§"/>
            </a:pPr>
            <a:r>
              <a:rPr lang="en-US" sz="2000" dirty="0" smtClean="0">
                <a:latin typeface="Arial" charset="0"/>
              </a:rPr>
              <a:t>Supports creation of hosted loads</a:t>
            </a:r>
          </a:p>
          <a:p>
            <a:pPr lvl="1" hangingPunct="0"/>
            <a:r>
              <a:rPr lang="en-US" sz="1800" dirty="0" smtClean="0">
                <a:latin typeface="Arial" charset="0"/>
              </a:rPr>
              <a:t>Overloads for assignment of a host element or geometry reference of a host element to create the </a:t>
            </a:r>
            <a:r>
              <a:rPr lang="en-US" sz="1800" smtClean="0">
                <a:latin typeface="Arial" charset="0"/>
              </a:rPr>
              <a:t>hosted loads</a:t>
            </a:r>
            <a:endParaRPr lang="en-US" sz="1800" dirty="0" smtClean="0">
              <a:latin typeface="Arial" charset="0"/>
            </a:endParaRPr>
          </a:p>
          <a:p>
            <a:pPr>
              <a:buFont typeface="Wingdings" pitchFamily="2" charset="2"/>
              <a:buChar char="§"/>
            </a:pPr>
            <a:r>
              <a:rPr lang="en-US" sz="1800" dirty="0" smtClean="0">
                <a:latin typeface="Arial" charset="0"/>
              </a:rPr>
              <a:t> </a:t>
            </a:r>
            <a:r>
              <a:rPr lang="en-US" sz="2000" dirty="0" err="1" smtClean="0">
                <a:latin typeface="Arial" charset="0"/>
              </a:rPr>
              <a:t>NewPointLoad</a:t>
            </a:r>
            <a:r>
              <a:rPr lang="en-US" sz="2000" dirty="0" smtClean="0">
                <a:latin typeface="Arial" charset="0"/>
              </a:rPr>
              <a:t>(), </a:t>
            </a:r>
            <a:r>
              <a:rPr lang="en-US" sz="2000" dirty="0" err="1" smtClean="0">
                <a:latin typeface="Arial" charset="0"/>
              </a:rPr>
              <a:t>NewLineLoad</a:t>
            </a:r>
            <a:r>
              <a:rPr lang="en-US" sz="2000" dirty="0" smtClean="0">
                <a:latin typeface="Arial" charset="0"/>
              </a:rPr>
              <a:t>() and </a:t>
            </a:r>
            <a:r>
              <a:rPr lang="en-US" sz="2000" dirty="0" err="1" smtClean="0">
                <a:latin typeface="Arial" charset="0"/>
              </a:rPr>
              <a:t>NewAreaLoad</a:t>
            </a:r>
            <a:r>
              <a:rPr lang="en-US" sz="2000" dirty="0" smtClean="0">
                <a:latin typeface="Arial" charset="0"/>
              </a:rPr>
              <a:t>()</a:t>
            </a:r>
          </a:p>
          <a:p>
            <a:endParaRPr lang="en-US" sz="1800" dirty="0" smtClean="0">
              <a:latin typeface="Arial" charset="0"/>
            </a:endParaRPr>
          </a:p>
          <a:p>
            <a:endParaRPr lang="en-GB" sz="2000" dirty="0" smtClean="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smtClean="0">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smtClean="0"/>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smtClean="0"/>
              <a:t>Structural Elements</a:t>
            </a:r>
          </a:p>
          <a:p>
            <a:pPr marL="358687" lvl="1" indent="-358687"/>
            <a:r>
              <a:rPr lang="en-GB" sz="3600" smtClean="0"/>
              <a:t>Standard families</a:t>
            </a:r>
          </a:p>
          <a:p>
            <a:pPr marL="342774" lvl="1" indent="-228516">
              <a:buNone/>
            </a:pPr>
            <a:r>
              <a:rPr lang="en-GB" sz="6000" smtClean="0">
                <a:solidFill>
                  <a:schemeClr val="accent1"/>
                </a:solidFill>
              </a:rPr>
              <a:t>Lab 2-1, 2</a:t>
            </a:r>
          </a:p>
          <a:p>
            <a:pPr marL="342774" lvl="1" indent="-228516"/>
            <a:r>
              <a:rPr lang="en-GB" smtClean="0"/>
              <a:t>Retrieve all structural 'line segment' or 'stick' elements</a:t>
            </a:r>
          </a:p>
          <a:p>
            <a:pPr marL="685546" lvl="2" indent="-228516"/>
            <a:r>
              <a:rPr lang="en-GB" smtClean="0"/>
              <a:t>Columns belong to a separate standard family</a:t>
            </a:r>
          </a:p>
          <a:p>
            <a:pPr marL="685546" lvl="2" indent="-228516"/>
            <a:r>
              <a:rPr lang="en-GB" smtClean="0"/>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smtClean="0"/>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smtClean="0"/>
              <a:t>Select all standard family instances for category OST_StructuralColumns</a:t>
            </a:r>
            <a:endParaRPr lang="en-GB" sz="1000" smtClean="0"/>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bicSc =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.OST_StructuralColumns;</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columns = </a:t>
            </a:r>
            <a:r>
              <a:rPr lang="en-GB" sz="1200" b="1" smtClean="0">
                <a:solidFill>
                  <a:srgbClr val="008080"/>
                </a:solidFill>
                <a:latin typeface="Courier New"/>
                <a:ea typeface="Calibri"/>
                <a:cs typeface="Times New Roman"/>
              </a:rPr>
              <a:t>RacUtils</a:t>
            </a:r>
            <a:r>
              <a:rPr lang="en-GB" sz="1200" b="1" smtClean="0">
                <a:latin typeface="Courier New"/>
                <a:ea typeface="Calibri"/>
                <a:cs typeface="Times New Roman"/>
              </a:rPr>
              <a:t>.GetAllStandardFamilyInstancesForACategory( app, bicSc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de-DE" sz="1200" b="1" smtClean="0">
                <a:latin typeface="Courier New"/>
                <a:ea typeface="Calibri"/>
                <a:cs typeface="Times New Roman"/>
              </a:rPr>
              <a:t>. .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GetAllStandardFamilyInstancesForACategory(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elements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filterType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filterCategory = app.Create.Filter.NewCategoryFilter(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filterAnd = app.Create.Filter.NewLogicAndFilter( filterType, filterCategory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filterAnd, elements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elements;</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331665" lvl="1" indent="-217407">
              <a:lnSpc>
                <a:spcPct val="80000"/>
              </a:lnSpc>
              <a:spcBef>
                <a:spcPts val="0"/>
              </a:spcBef>
              <a:buNone/>
            </a:pPr>
            <a:endParaRPr lang="en-US" sz="1200" smtClean="0"/>
          </a:p>
        </p:txBody>
      </p:sp>
      <p:pic>
        <p:nvPicPr>
          <p:cNvPr id="48132" name="Picture 4" descr="lab-2-1-2"/>
          <p:cNvPicPr>
            <a:picLocks noChangeAspect="1" noChangeArrowheads="1"/>
          </p:cNvPicPr>
          <p:nvPr/>
        </p:nvPicPr>
        <p:blipFill>
          <a:blip r:embed="rId3"/>
          <a:srcRect/>
          <a:stretch>
            <a:fillRect/>
          </a:stretch>
        </p:blipFill>
        <p:spPr bwMode="auto">
          <a:xfrm>
            <a:off x="2786050" y="4572008"/>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smtClean="0"/>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smtClean="0"/>
              <a:t>Select all standard family instances for category </a:t>
            </a:r>
            <a:r>
              <a:rPr lang="en-US" sz="2000" noProof="1" smtClean="0"/>
              <a:t>OST_StructuralFraming</a:t>
            </a:r>
            <a:endParaRPr lang="en-US" sz="2000" smtClean="0"/>
          </a:p>
          <a:p>
            <a:pPr marL="1121057" lvl="4" indent="-174561">
              <a:spcBef>
                <a:spcPts val="0"/>
              </a:spcBef>
            </a:pPr>
            <a:endParaRPr lang="en-GB" sz="1200" smtClean="0"/>
          </a:p>
          <a:p>
            <a:pPr marL="1121057" lvl="4" indent="-174561">
              <a:spcBef>
                <a:spcPts val="0"/>
              </a:spcBef>
            </a:pPr>
            <a:r>
              <a:rPr lang="en-GB" sz="1200" noProof="1" smtClean="0"/>
              <a:t>Dim catStructuralFraming As Category = </a:t>
            </a:r>
            <a:r>
              <a:rPr lang="en-US" sz="1200" smtClean="0"/>
              <a:t>doc</a:t>
            </a:r>
            <a:r>
              <a:rPr lang="en-US" sz="1200" noProof="1" smtClean="0"/>
              <a:t>.Settings.Categories.Item(BuiltInCategory.</a:t>
            </a:r>
            <a:r>
              <a:rPr lang="en-US" sz="1200" noProof="1" smtClean="0">
                <a:solidFill>
                  <a:srgbClr val="C00000"/>
                </a:solidFill>
              </a:rPr>
              <a:t>OST_StructuralFraming</a:t>
            </a:r>
            <a:r>
              <a:rPr lang="en-US" sz="1200" noProof="1" smtClean="0"/>
              <a:t>)</a:t>
            </a:r>
          </a:p>
          <a:p>
            <a:pPr marL="1121057" lvl="4" indent="-174561">
              <a:spcBef>
                <a:spcPts val="0"/>
              </a:spcBef>
            </a:pPr>
            <a:r>
              <a:rPr lang="en-US" sz="1200" noProof="1" smtClean="0"/>
              <a:t>Dim frmEls As ElementSet = RBUtils.GetAllStandardFamilyInstancesForACategory(app, catStructuralFraming.Name)</a:t>
            </a:r>
          </a:p>
          <a:p>
            <a:pPr marL="1121057" lvl="4" indent="-174561">
              <a:spcBef>
                <a:spcPts val="0"/>
              </a:spcBef>
            </a:pPr>
            <a:r>
              <a:rPr lang="en-US" sz="1200" noProof="1" smtClean="0"/>
              <a:t>sMsg = "There are " &amp; frmEls.Size &amp; " Structural FRAMING elements:" &amp; vbCrLf</a:t>
            </a:r>
          </a:p>
          <a:p>
            <a:pPr marL="1121057" lvl="4" indent="-174561">
              <a:spcBef>
                <a:spcPts val="0"/>
              </a:spcBef>
            </a:pPr>
            <a:r>
              <a:rPr lang="en-US" sz="1200" noProof="1" smtClean="0"/>
              <a:t>Dim frmEl As FamilyInstance</a:t>
            </a:r>
          </a:p>
          <a:p>
            <a:pPr marL="1121057" lvl="4" indent="-174561">
              <a:spcBef>
                <a:spcPts val="0"/>
              </a:spcBef>
            </a:pPr>
            <a:r>
              <a:rPr lang="en-US" sz="1200" noProof="1" smtClean="0"/>
              <a:t>For Each frmEl In frmEls</a:t>
            </a:r>
          </a:p>
          <a:p>
            <a:pPr marL="1121057" lvl="4" indent="-174561">
              <a:spcBef>
                <a:spcPts val="0"/>
              </a:spcBef>
            </a:pPr>
            <a:r>
              <a:rPr lang="en-US" sz="1200" noProof="1" smtClean="0"/>
              <a:t>  sMsg += "  Id=" &amp; frmEl.Id.Value.ToString &amp; " Type=" &amp; frmEl.Symbol.Name &amp; _</a:t>
            </a:r>
          </a:p>
          <a:p>
            <a:pPr marL="1121057" lvl="4" indent="-174561">
              <a:spcBef>
                <a:spcPts val="0"/>
              </a:spcBef>
            </a:pPr>
            <a:r>
              <a:rPr lang="en-US" sz="1200" noProof="1" smtClean="0"/>
              <a:t>      " Struct.Usage=" &amp; frmEl.</a:t>
            </a:r>
            <a:r>
              <a:rPr lang="en-US" sz="1200" noProof="1" smtClean="0">
                <a:solidFill>
                  <a:srgbClr val="C00000"/>
                </a:solidFill>
              </a:rPr>
              <a:t>StructuralUsage</a:t>
            </a:r>
            <a:r>
              <a:rPr lang="en-US" sz="1200" noProof="1" smtClean="0"/>
              <a:t>.ToString &amp; _</a:t>
            </a:r>
          </a:p>
          <a:p>
            <a:pPr marL="1121057" lvl="4" indent="-174561">
              <a:spcBef>
                <a:spcPts val="0"/>
              </a:spcBef>
            </a:pPr>
            <a:r>
              <a:rPr lang="en-US" sz="1200" noProof="1" smtClean="0"/>
              <a:t>      " Struct.Type=" &amp; frmEl.StructuralType.ToString &amp; _</a:t>
            </a:r>
          </a:p>
          <a:p>
            <a:pPr marL="1121057" lvl="4" indent="-174561">
              <a:spcBef>
                <a:spcPts val="0"/>
              </a:spcBef>
            </a:pPr>
            <a:r>
              <a:rPr lang="en-US" sz="1200" noProof="1" smtClean="0"/>
              <a:t>      " Analytical Type=" &amp; frmEl.AnalyticalModel.GetType.Name &amp; vbCrLf</a:t>
            </a:r>
          </a:p>
          <a:p>
            <a:pPr marL="1121057" lvl="4" indent="-174561">
              <a:spcBef>
                <a:spcPts val="0"/>
              </a:spcBef>
            </a:pPr>
            <a:r>
              <a:rPr lang="en-US" sz="1200" noProof="1" smtClean="0"/>
              <a:t>Next</a:t>
            </a:r>
          </a:p>
          <a:p>
            <a:pPr marL="1121057" lvl="4" indent="-174561">
              <a:spcBef>
                <a:spcPts val="0"/>
              </a:spcBef>
            </a:pPr>
            <a:r>
              <a:rPr lang="en-US" sz="1200" noProof="1" smtClean="0"/>
              <a:t>MsgBox(sMsg)</a:t>
            </a:r>
          </a:p>
        </p:txBody>
      </p:sp>
      <p:pic>
        <p:nvPicPr>
          <p:cNvPr id="49156" name="Picture 6" descr="lab-2-1-4"/>
          <p:cNvPicPr>
            <a:picLocks noChangeAspect="1" noChangeArrowheads="1"/>
          </p:cNvPicPr>
          <p:nvPr/>
        </p:nvPicPr>
        <p:blipFill>
          <a:blip r:embed="rId3"/>
          <a:srcRect/>
          <a:stretch>
            <a:fillRect/>
          </a:stretch>
        </p:blipFill>
        <p:spPr bwMode="auto">
          <a:xfrm>
            <a:off x="500034" y="4803782"/>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smtClean="0"/>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smtClean="0"/>
              <a:t>Structural Elements</a:t>
            </a:r>
          </a:p>
          <a:p>
            <a:pPr marL="442804" lvl="1" indent="-328532"/>
            <a:r>
              <a:rPr lang="en-GB" sz="2800" smtClean="0"/>
              <a:t>Foundations standard family</a:t>
            </a:r>
          </a:p>
          <a:p>
            <a:pPr marL="342774" lvl="1" indent="-228516">
              <a:buNone/>
            </a:pPr>
            <a:r>
              <a:rPr lang="en-GB" sz="6000" smtClean="0">
                <a:solidFill>
                  <a:schemeClr val="accent1"/>
                </a:solidFill>
              </a:rPr>
              <a:t>Lab 2-3, 4</a:t>
            </a:r>
          </a:p>
          <a:p>
            <a:pPr marL="442804" lvl="1" indent="-328532"/>
            <a:r>
              <a:rPr lang="en-GB" smtClean="0"/>
              <a:t>Retrieve structural foundation elements</a:t>
            </a:r>
          </a:p>
          <a:p>
            <a:pPr marL="685546" lvl="2" indent="-228516"/>
            <a:r>
              <a:rPr lang="en-GB" smtClean="0"/>
              <a:t>May not be needed for analysis package</a:t>
            </a:r>
          </a:p>
          <a:p>
            <a:pPr marL="442804" lvl="1" indent="-328532"/>
            <a:r>
              <a:rPr lang="en-GB" smtClean="0"/>
              <a:t>Alternative approach retrieves </a:t>
            </a:r>
            <a:r>
              <a:rPr lang="en-GB" u="sng" smtClean="0"/>
              <a:t>all standard family instances</a:t>
            </a:r>
            <a:r>
              <a:rPr lang="en-GB" smtClean="0"/>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smtClean="0"/>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smtClean="0"/>
              <a:t>Get all standard structural foundation elements</a:t>
            </a:r>
          </a:p>
          <a:p>
            <a:pPr marL="342774" lvl="1" indent="-228516"/>
            <a:r>
              <a:rPr lang="en-US" smtClean="0"/>
              <a:t>Category </a:t>
            </a:r>
            <a:r>
              <a:rPr lang="en-US" noProof="1" smtClean="0"/>
              <a:t>OST_StructuralFoundation</a:t>
            </a:r>
            <a:endParaRPr lang="en-US" smtClean="0"/>
          </a:p>
          <a:p>
            <a:pPr marL="342774" lvl="1" indent="-228516"/>
            <a:r>
              <a:rPr lang="en-US" smtClean="0"/>
              <a:t>Excludes 'Wall Foundation' System Type under </a:t>
            </a:r>
            <a:br>
              <a:rPr lang="en-US" smtClean="0"/>
            </a:br>
            <a:r>
              <a:rPr lang="en-US" smtClean="0"/>
              <a:t>'Structural Foundations' category in the Browser</a:t>
            </a:r>
          </a:p>
          <a:p>
            <a:pPr marL="685546" lvl="2" indent="-228516"/>
            <a:r>
              <a:rPr lang="en-US" smtClean="0"/>
              <a:t>These belong to 'Continuous Footing' system family, Lab 2-3</a:t>
            </a:r>
          </a:p>
          <a:p>
            <a:pPr marL="342774" lvl="1" indent="-228516"/>
            <a:r>
              <a:rPr lang="en-US" smtClean="0"/>
              <a:t>Excludes 'Foundation Slab' System Type under </a:t>
            </a:r>
            <a:br>
              <a:rPr lang="en-US" smtClean="0"/>
            </a:br>
            <a:r>
              <a:rPr lang="en-US" smtClean="0"/>
              <a:t>'Structural Foundations' category in the Browser </a:t>
            </a:r>
          </a:p>
          <a:p>
            <a:pPr marL="685546" lvl="2" indent="-228516"/>
            <a:r>
              <a:rPr lang="en-US" smtClean="0"/>
              <a:t>These are internally implemented as Revit 'Floor' system family, Lab 2-3</a:t>
            </a:r>
          </a:p>
        </p:txBody>
      </p:sp>
      <p:pic>
        <p:nvPicPr>
          <p:cNvPr id="51204" name="Picture 6" descr="lab-2-2-2"/>
          <p:cNvPicPr>
            <a:picLocks noChangeAspect="1" noChangeArrowheads="1"/>
          </p:cNvPicPr>
          <p:nvPr/>
        </p:nvPicPr>
        <p:blipFill>
          <a:blip r:embed="rId3"/>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mtClean="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smtClean="0"/>
              <a:t>Alternative approach</a:t>
            </a:r>
          </a:p>
          <a:p>
            <a:pPr marL="342774" lvl="1" indent="-228516">
              <a:lnSpc>
                <a:spcPct val="90000"/>
              </a:lnSpc>
            </a:pPr>
            <a:r>
              <a:rPr lang="en-US" smtClean="0"/>
              <a:t>Select all standard f</a:t>
            </a:r>
            <a:r>
              <a:rPr lang="en-US" noProof="1" smtClean="0"/>
              <a:t>amily instance</a:t>
            </a:r>
            <a:r>
              <a:rPr lang="en-US" smtClean="0"/>
              <a:t>s with an analytical model</a:t>
            </a:r>
          </a:p>
          <a:p>
            <a:pPr>
              <a:spcBef>
                <a:spcPts val="0"/>
              </a:spcBef>
              <a:spcAft>
                <a:spcPts val="0"/>
              </a:spcAft>
            </a:pPr>
            <a:endParaRPr lang="en-GB" sz="1200" smtClean="0">
              <a:solidFill>
                <a:srgbClr val="00800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instances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 instances );</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string</a:t>
            </a: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"All structural family instances (generic check):"</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fi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instances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note that instead of looping through and checking for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non-null analytical model, we might also be able to use some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other criterion that can be fed straight into the Revit API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filtering mechanism, such as structural usage:</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fi.AnalyticalModel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"\r\n  "</a:t>
            </a:r>
            <a:r>
              <a:rPr lang="en-GB" sz="1200" b="1" smtClean="0">
                <a:latin typeface="Courier New"/>
                <a:ea typeface="Calibri"/>
                <a:cs typeface="Times New Roman"/>
              </a:rPr>
              <a:t> + </a:t>
            </a:r>
            <a:r>
              <a:rPr lang="en-GB" sz="1200" b="1" smtClean="0">
                <a:solidFill>
                  <a:srgbClr val="008080"/>
                </a:solidFill>
                <a:latin typeface="Courier New"/>
                <a:ea typeface="Calibri"/>
                <a:cs typeface="Times New Roman"/>
              </a:rPr>
              <a:t>RstUtils</a:t>
            </a:r>
            <a:r>
              <a:rPr lang="en-GB" sz="1200" b="1" smtClean="0">
                <a:latin typeface="Courier New"/>
                <a:ea typeface="Calibri"/>
                <a:cs typeface="Times New Roman"/>
              </a:rPr>
              <a:t>.StructuralElementDescription( fi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US" sz="1200" b="1" smtClean="0"/>
          </a:p>
        </p:txBody>
      </p:sp>
      <p:pic>
        <p:nvPicPr>
          <p:cNvPr id="52229" name="Picture 6" descr="lab-2-2-4"/>
          <p:cNvPicPr>
            <a:picLocks noChangeAspect="1" noChangeArrowheads="1"/>
          </p:cNvPicPr>
          <p:nvPr/>
        </p:nvPicPr>
        <p:blipFill>
          <a:blip r:embed="rId4"/>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smtClean="0"/>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smtClean="0"/>
              <a:t>Structural Elements</a:t>
            </a:r>
          </a:p>
          <a:p>
            <a:pPr marL="442804" lvl="1" indent="-328532"/>
            <a:r>
              <a:rPr lang="en-GB" sz="3200" smtClean="0"/>
              <a:t>System families</a:t>
            </a:r>
          </a:p>
          <a:p>
            <a:pPr marL="442804" lvl="1" indent="-328532"/>
            <a:r>
              <a:rPr lang="en-GB" sz="3200" smtClean="0"/>
              <a:t>Wall, Floor (Slab), Continuous Footing</a:t>
            </a:r>
          </a:p>
          <a:p>
            <a:pPr marL="342774" lvl="1" indent="-228516">
              <a:buNone/>
            </a:pPr>
            <a:r>
              <a:rPr lang="en-GB" sz="6000" smtClean="0">
                <a:solidFill>
                  <a:schemeClr val="accent1"/>
                </a:solidFill>
              </a:rPr>
              <a:t>Lab 2-5</a:t>
            </a:r>
          </a:p>
          <a:p>
            <a:pPr marL="342774" lvl="1" indent="-228516"/>
            <a:r>
              <a:rPr lang="en-GB" smtClean="0"/>
              <a:t>Retrieve structural elements from these system families</a:t>
            </a:r>
          </a:p>
          <a:p>
            <a:pPr marL="342774" lvl="1" indent="-228516"/>
            <a:r>
              <a:rPr lang="en-GB" smtClean="0"/>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smtClean="0"/>
              <a:t>Abstract API base class</a:t>
            </a:r>
          </a:p>
          <a:p>
            <a:pPr marL="693483" lvl="2" indent="-236451">
              <a:tabLst>
                <a:tab pos="3584839" algn="l"/>
              </a:tabLst>
            </a:pPr>
            <a:r>
              <a:rPr lang="en-GB" sz="2400" smtClean="0"/>
              <a:t>AnalyticalModel</a:t>
            </a:r>
          </a:p>
          <a:p>
            <a:pPr marL="342774" lvl="1" indent="-228516">
              <a:buNone/>
              <a:tabLst>
                <a:tab pos="3584839" algn="l"/>
              </a:tabLst>
            </a:pPr>
            <a:r>
              <a:rPr lang="en-GB" sz="3600" smtClean="0"/>
              <a:t>Specific derived classes</a:t>
            </a:r>
          </a:p>
          <a:p>
            <a:pPr marL="693483" lvl="2" indent="-236451">
              <a:tabLst>
                <a:tab pos="3584839" algn="l"/>
              </a:tabLst>
            </a:pPr>
            <a:r>
              <a:rPr lang="en-GB" sz="2400" smtClean="0"/>
              <a:t>Wall	AnalyticalModelWall</a:t>
            </a:r>
          </a:p>
          <a:p>
            <a:pPr marL="693483" lvl="2" indent="-236451">
              <a:tabLst>
                <a:tab pos="3584839" algn="l"/>
              </a:tabLst>
            </a:pPr>
            <a:r>
              <a:rPr lang="en-GB" sz="2400" smtClean="0"/>
              <a:t>Floor	AnalyticalModelFloor</a:t>
            </a:r>
          </a:p>
          <a:p>
            <a:pPr marL="693483" lvl="2" indent="-236451">
              <a:tabLst>
                <a:tab pos="3584839" algn="l"/>
              </a:tabLst>
            </a:pPr>
            <a:r>
              <a:rPr lang="en-GB" sz="2400" smtClean="0"/>
              <a:t>Cont.Footing	AnalyticalModel3D</a:t>
            </a:r>
          </a:p>
          <a:p>
            <a:pPr marL="693483" lvl="2" indent="-236451">
              <a:tabLst>
                <a:tab pos="3584839" algn="l"/>
              </a:tabLst>
            </a:pPr>
            <a:r>
              <a:rPr lang="en-GB" sz="2400" smtClean="0"/>
              <a:t>Column, Framing	AnalyticalModelFrame</a:t>
            </a:r>
          </a:p>
          <a:p>
            <a:pPr marL="693483" lvl="2" indent="-236451">
              <a:tabLst>
                <a:tab pos="3584839" algn="l"/>
              </a:tabLst>
            </a:pPr>
            <a:r>
              <a:rPr lang="en-GB" sz="2400" smtClean="0"/>
              <a:t>Foundation	AnalyticalModelLocation</a:t>
            </a:r>
            <a:endParaRPr lang="en-GB" sz="4400" smtClean="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Revit 2009 API News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smtClean="0"/>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smtClean="0"/>
              <a:t>Retrieve all Wall elements having an analytical model</a:t>
            </a:r>
          </a:p>
          <a:p>
            <a:pPr marL="719138" indent="0">
              <a:spcBef>
                <a:spcPts val="0"/>
              </a:spcBef>
              <a:spcAft>
                <a:spcPts val="0"/>
              </a:spcAft>
            </a:pPr>
            <a:endParaRPr lang="en-GB" sz="1200" smtClean="0">
              <a:solidFill>
                <a:srgbClr val="008080"/>
              </a:solidFill>
              <a:latin typeface="Courier New"/>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filterWall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walls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app.ActiveDocument.get_Elements( filterWall, walls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marL="719138" indent="0">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w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walls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w.AnalyticalModel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elems.Insert( w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p>
          <a:p>
            <a:pPr marL="719138" indent="0">
              <a:spcBef>
                <a:spcPts val="0"/>
              </a:spcBef>
              <a:spcAft>
                <a:spcPts val="0"/>
              </a:spcAft>
            </a:pPr>
            <a:endParaRPr lang="en-GB" sz="1200" smtClean="0">
              <a:ea typeface="Calibri"/>
              <a:cs typeface="Times New Roman"/>
            </a:endParaRPr>
          </a:p>
          <a:p>
            <a:pPr marL="342774" lvl="1" indent="-228516"/>
            <a:r>
              <a:rPr lang="en-GB" smtClean="0"/>
              <a:t>Same for </a:t>
            </a:r>
            <a:r>
              <a:rPr lang="en-GB" noProof="1" smtClean="0"/>
              <a:t>ContFooting</a:t>
            </a:r>
            <a:r>
              <a:rPr lang="en-US" smtClean="0"/>
              <a:t> elements</a:t>
            </a:r>
            <a:endParaRPr lang="en-GB" smtClean="0"/>
          </a:p>
        </p:txBody>
      </p:sp>
      <p:pic>
        <p:nvPicPr>
          <p:cNvPr id="55300" name="Picture 4" descr="lab-2-3-1"/>
          <p:cNvPicPr>
            <a:picLocks noChangeAspect="1" noChangeArrowheads="1"/>
          </p:cNvPicPr>
          <p:nvPr/>
        </p:nvPicPr>
        <p:blipFill>
          <a:blip r:embed="rId3"/>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smtClean="0"/>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smtClean="0"/>
              <a:t>Retrieve all Floor elements having a non-empty analytical model</a:t>
            </a:r>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filterFloors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floors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filterFloors, floors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f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floors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a:t>
            </a:r>
            <a:r>
              <a:rPr lang="en-GB" sz="1200" b="1" smtClean="0">
                <a:latin typeface="Courier New"/>
                <a:ea typeface="Calibri"/>
                <a:cs typeface="Times New Roman"/>
              </a:rPr>
              <a:t> anaMod = f.AnalyticalModel;</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anaMod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floors, looks like we need to have additional check:</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non-structural floors anaMod is NOT null, but it IS empty!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 floorAnaMod = anaMod </a:t>
            </a:r>
            <a:r>
              <a:rPr lang="en-GB" sz="1200" b="1" smtClean="0">
                <a:solidFill>
                  <a:srgbClr val="0000FF"/>
                </a:solidFill>
                <a:latin typeface="Courier New"/>
                <a:ea typeface="Calibri"/>
                <a:cs typeface="Times New Roman"/>
              </a:rPr>
              <a:t>as</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( 0 &lt; floorAnaMod.Curves.Size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elems.Insert( f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p>
        </p:txBody>
      </p:sp>
      <p:pic>
        <p:nvPicPr>
          <p:cNvPr id="56324" name="Picture 4" descr="lab-2-3-2"/>
          <p:cNvPicPr>
            <a:picLocks noChangeAspect="1" noChangeArrowheads="1"/>
          </p:cNvPicPr>
          <p:nvPr/>
        </p:nvPicPr>
        <p:blipFill>
          <a:blip r:embed="rId3"/>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smtClean="0"/>
              <a:t>Investigate geometry contained in model</a:t>
            </a:r>
          </a:p>
          <a:p>
            <a:pPr marL="342774" lvl="1" indent="-228516">
              <a:buNone/>
            </a:pPr>
            <a:r>
              <a:rPr lang="en-GB" sz="6000" smtClean="0">
                <a:solidFill>
                  <a:schemeClr val="accent1"/>
                </a:solidFill>
              </a:rPr>
              <a:t>Lab 3</a:t>
            </a:r>
          </a:p>
          <a:p>
            <a:pPr marL="442804" lvl="1" indent="-328532"/>
            <a:r>
              <a:rPr lang="en-GB" sz="2600" smtClean="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smtClean="0"/>
              <a:t>Iterate over selected elements</a:t>
            </a:r>
          </a:p>
          <a:p>
            <a:pPr marL="342774" lvl="1" indent="-228516">
              <a:spcBef>
                <a:spcPts val="300"/>
              </a:spcBef>
            </a:pPr>
            <a:r>
              <a:rPr lang="en-GB" smtClean="0"/>
              <a:t>Wall</a:t>
            </a:r>
          </a:p>
          <a:p>
            <a:pPr marL="342774" lvl="1" indent="-228516">
              <a:spcBef>
                <a:spcPts val="300"/>
              </a:spcBef>
            </a:pPr>
            <a:r>
              <a:rPr lang="en-GB" smtClean="0"/>
              <a:t>Floor</a:t>
            </a:r>
          </a:p>
          <a:p>
            <a:pPr marL="342774" lvl="1" indent="-228516">
              <a:spcBef>
                <a:spcPts val="300"/>
              </a:spcBef>
            </a:pPr>
            <a:r>
              <a:rPr lang="en-GB" noProof="1" smtClean="0"/>
              <a:t>ContFooting</a:t>
            </a:r>
            <a:endParaRPr lang="en-US" smtClean="0"/>
          </a:p>
          <a:p>
            <a:pPr marL="342774" lvl="1" indent="-228516">
              <a:spcBef>
                <a:spcPts val="300"/>
              </a:spcBef>
            </a:pPr>
            <a:r>
              <a:rPr lang="en-US" noProof="1" smtClean="0"/>
              <a:t>FamilyInstance</a:t>
            </a:r>
            <a:r>
              <a:rPr lang="en-US" smtClean="0"/>
              <a:t> with category </a:t>
            </a:r>
          </a:p>
          <a:p>
            <a:pPr marL="685546" lvl="2" indent="-228516">
              <a:spcBef>
                <a:spcPts val="300"/>
              </a:spcBef>
            </a:pPr>
            <a:r>
              <a:rPr lang="en-GB" smtClean="0"/>
              <a:t>OST_StructuralColumns</a:t>
            </a:r>
          </a:p>
          <a:p>
            <a:pPr marL="685546" lvl="2" indent="-228516">
              <a:spcBef>
                <a:spcPts val="0"/>
              </a:spcBef>
            </a:pPr>
            <a:r>
              <a:rPr lang="en-GB" smtClean="0"/>
              <a:t>OST_StructuralFraming</a:t>
            </a:r>
          </a:p>
          <a:p>
            <a:pPr marL="685546" lvl="2" indent="-228516">
              <a:spcBef>
                <a:spcPts val="0"/>
              </a:spcBef>
            </a:pPr>
            <a:r>
              <a:rPr lang="en-GB" smtClean="0"/>
              <a:t>OST_StructuralFoundation</a:t>
            </a:r>
          </a:p>
          <a:p>
            <a:pPr marL="0" indent="0">
              <a:spcBef>
                <a:spcPts val="300"/>
              </a:spcBef>
            </a:pPr>
            <a:r>
              <a:rPr lang="en-GB" smtClean="0"/>
              <a:t>Get </a:t>
            </a:r>
            <a:r>
              <a:rPr lang="en-GB" noProof="1" smtClean="0"/>
              <a:t>AnalyticalModel</a:t>
            </a:r>
            <a:r>
              <a:rPr lang="en-US" smtClean="0"/>
              <a:t> and list</a:t>
            </a:r>
          </a:p>
          <a:p>
            <a:pPr marL="342774" lvl="1" indent="-228516">
              <a:spcBef>
                <a:spcPts val="300"/>
              </a:spcBef>
            </a:pPr>
            <a:r>
              <a:rPr lang="en-US" smtClean="0"/>
              <a:t>Curves </a:t>
            </a:r>
          </a:p>
          <a:p>
            <a:pPr marL="342774" lvl="1" indent="-228516">
              <a:spcBef>
                <a:spcPts val="300"/>
              </a:spcBef>
            </a:pPr>
            <a:r>
              <a:rPr lang="en-US" smtClean="0"/>
              <a:t>Support data – cf. AnalyticalSupportData_Info SDK sample</a:t>
            </a:r>
            <a:endParaRPr lang="en-GB" smtClean="0"/>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descr="supportData.png"/>
          <p:cNvPicPr>
            <a:picLocks noChangeAspect="1"/>
          </p:cNvPicPr>
          <p:nvPr/>
        </p:nvPicPr>
        <p:blipFill>
          <a:blip r:embed="rId3"/>
          <a:stretch>
            <a:fillRect/>
          </a:stretch>
        </p:blipFill>
        <p:spPr>
          <a:xfrm>
            <a:off x="5000628" y="2214554"/>
            <a:ext cx="3038862" cy="1853188"/>
          </a:xfrm>
          <a:prstGeom prst="rect">
            <a:avLst/>
          </a:prstGeom>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smtClean="0"/>
          </a:p>
        </p:txBody>
      </p:sp>
      <p:pic>
        <p:nvPicPr>
          <p:cNvPr id="59396" name="Picture 5" descr="lab-3-1"/>
          <p:cNvPicPr>
            <a:picLocks noChangeAspect="1" noChangeArrowheads="1"/>
          </p:cNvPicPr>
          <p:nvPr/>
        </p:nvPicPr>
        <p:blipFill>
          <a:blip r:embed="rId3"/>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smtClean="0"/>
              <a:t>Structural Analysis Link</a:t>
            </a:r>
            <a:endParaRPr lang="en-GB" sz="4800"/>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smtClean="0"/>
              <a:t>Introduction</a:t>
            </a:r>
          </a:p>
          <a:p>
            <a:pPr marL="355600" indent="-355600">
              <a:buFont typeface="Wingdings" pitchFamily="2" charset="2"/>
              <a:buChar char="§"/>
            </a:pPr>
            <a:r>
              <a:rPr lang="en-GB" sz="3200" smtClean="0"/>
              <a:t>Export and import</a:t>
            </a:r>
          </a:p>
          <a:p>
            <a:pPr marL="355600" indent="-355600">
              <a:buFont typeface="Wingdings" pitchFamily="2" charset="2"/>
              <a:buChar char="§"/>
            </a:pPr>
            <a:r>
              <a:rPr lang="en-GB" sz="3200" smtClean="0"/>
              <a:t>Practical examples</a:t>
            </a:r>
          </a:p>
          <a:p>
            <a:pPr marL="355600" indent="-355600">
              <a:buFont typeface="Wingdings" pitchFamily="2" charset="2"/>
              <a:buChar char="§"/>
            </a:pPr>
            <a:r>
              <a:rPr lang="en-US" sz="3200" smtClean="0"/>
              <a:t>Sample application</a:t>
            </a:r>
            <a:endParaRPr lang="en-GB" sz="3200" smtClean="0"/>
          </a:p>
        </p:txBody>
      </p:sp>
      <p:pic>
        <p:nvPicPr>
          <p:cNvPr id="60420" name="Picture 5" descr="rslink-01"/>
          <p:cNvPicPr>
            <a:picLocks noChangeAspect="1" noChangeArrowheads="1"/>
          </p:cNvPicPr>
          <p:nvPr/>
        </p:nvPicPr>
        <p:blipFill>
          <a:blip r:embed="rId3"/>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smtClean="0"/>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smtClean="0"/>
              <a:t>There are MANY ways in which the link can be designed</a:t>
            </a:r>
          </a:p>
          <a:p>
            <a:pPr eaLnBrk="1" hangingPunct="1">
              <a:buFontTx/>
              <a:buNone/>
            </a:pPr>
            <a:r>
              <a:rPr lang="en-GB" sz="2800" smtClean="0"/>
              <a:t>There are MANY implementation scenarios concerning</a:t>
            </a:r>
          </a:p>
          <a:p>
            <a:pPr lvl="1" eaLnBrk="1" hangingPunct="1"/>
            <a:r>
              <a:rPr lang="en-GB" sz="1600" smtClean="0"/>
              <a:t>Which structural elements are passed between the applications</a:t>
            </a:r>
          </a:p>
          <a:p>
            <a:pPr lvl="1" eaLnBrk="1" hangingPunct="1"/>
            <a:r>
              <a:rPr lang="en-GB" sz="1600" smtClean="0"/>
              <a:t>Which kind of model changes are automatically supported in either of them</a:t>
            </a:r>
          </a:p>
          <a:p>
            <a:pPr eaLnBrk="1" hangingPunct="1">
              <a:buFontTx/>
              <a:buNone/>
            </a:pPr>
            <a:r>
              <a:rPr lang="en-GB" sz="2800" smtClean="0"/>
              <a:t>It is up to the particular 3</a:t>
            </a:r>
            <a:r>
              <a:rPr lang="en-GB" sz="2800" baseline="30000" smtClean="0"/>
              <a:t>rd</a:t>
            </a:r>
            <a:r>
              <a:rPr lang="en-GB" sz="2800" smtClean="0"/>
              <a:t> party package and its implementer to design, code and document the link</a:t>
            </a:r>
          </a:p>
          <a:p>
            <a:pPr lvl="1" eaLnBrk="1" hangingPunct="1"/>
            <a:r>
              <a:rPr lang="en-GB" sz="1600" smtClean="0"/>
              <a:t>Revit Structure API provides the </a:t>
            </a:r>
            <a:r>
              <a:rPr lang="en-GB" sz="1600" b="1" u="sng" smtClean="0"/>
              <a:t>tools</a:t>
            </a:r>
            <a:r>
              <a:rPr lang="en-GB" sz="1600" smtClean="0"/>
              <a:t> to do this</a:t>
            </a:r>
          </a:p>
          <a:p>
            <a:pPr lvl="1" eaLnBrk="1" hangingPunct="1"/>
            <a:r>
              <a:rPr lang="en-GB" sz="1600" smtClean="0"/>
              <a:t>RST does not pre-determine the </a:t>
            </a:r>
            <a:r>
              <a:rPr lang="en-GB" sz="1600" b="1" u="sng" smtClean="0"/>
              <a:t>design</a:t>
            </a:r>
            <a:r>
              <a:rPr lang="en-GB" sz="1600" smtClean="0"/>
              <a:t> of the link application</a:t>
            </a:r>
            <a:endParaRPr lang="en-GB" sz="1200" smtClean="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smtClean="0"/>
              <a:t>Data export from Revit to 3</a:t>
            </a:r>
            <a:r>
              <a:rPr lang="en-GB" sz="2400" baseline="30000" smtClean="0"/>
              <a:t>rd</a:t>
            </a:r>
            <a:r>
              <a:rPr lang="en-GB" sz="2400" smtClean="0"/>
              <a:t> party A&amp;D application</a:t>
            </a:r>
          </a:p>
          <a:p>
            <a:pPr eaLnBrk="1" hangingPunct="1">
              <a:buFontTx/>
              <a:buNone/>
            </a:pPr>
            <a:r>
              <a:rPr lang="en-GB" sz="2400" smtClean="0"/>
              <a:t>Use a custom Revit external command to export relevant data</a:t>
            </a:r>
          </a:p>
          <a:p>
            <a:pPr lvl="1" eaLnBrk="1" hangingPunct="1"/>
            <a:r>
              <a:rPr lang="en-GB" sz="1600" smtClean="0"/>
              <a:t>App's native file/DB format </a:t>
            </a:r>
            <a:r>
              <a:rPr lang="en-GB" sz="1600" smtClean="0">
                <a:cs typeface="Arial" charset="0"/>
              </a:rPr>
              <a:t>—</a:t>
            </a:r>
            <a:r>
              <a:rPr lang="en-GB" sz="1600" smtClean="0"/>
              <a:t> typically proprietary</a:t>
            </a:r>
          </a:p>
          <a:p>
            <a:pPr lvl="1" eaLnBrk="1" hangingPunct="1"/>
            <a:r>
              <a:rPr lang="en-GB" sz="1600" smtClean="0"/>
              <a:t>App's neutral file/DB format </a:t>
            </a:r>
            <a:r>
              <a:rPr lang="en-GB" sz="1600" smtClean="0">
                <a:cs typeface="Arial" charset="0"/>
              </a:rPr>
              <a:t>—</a:t>
            </a:r>
            <a:r>
              <a:rPr lang="en-GB" sz="1600" smtClean="0"/>
              <a:t> typically public</a:t>
            </a:r>
          </a:p>
          <a:p>
            <a:pPr lvl="1" eaLnBrk="1" hangingPunct="1"/>
            <a:r>
              <a:rPr lang="en-GB" sz="1600" smtClean="0"/>
              <a:t>Public neutral file/DB format supported by the app</a:t>
            </a:r>
          </a:p>
          <a:p>
            <a:pPr lvl="1" eaLnBrk="1" hangingPunct="1"/>
            <a:r>
              <a:rPr lang="en-GB" sz="1600" smtClean="0"/>
              <a:t>Intermediate file/DB format purpose-designed for the link</a:t>
            </a:r>
          </a:p>
          <a:p>
            <a:pPr lvl="1" eaLnBrk="1" hangingPunct="1"/>
            <a:r>
              <a:rPr lang="en-GB" sz="1600" smtClean="0"/>
              <a:t>...</a:t>
            </a:r>
          </a:p>
          <a:p>
            <a:pPr>
              <a:spcBef>
                <a:spcPts val="1800"/>
              </a:spcBef>
            </a:pPr>
            <a:r>
              <a:rPr lang="en-GB" sz="2400" smtClean="0"/>
              <a:t>The choice depends on the combination of technical, functional, commercial and political requirements...</a:t>
            </a:r>
            <a:endParaRPr lang="en-GB" b="1" smtClean="0"/>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smtClean="0"/>
              <a:t>Define another custom Revit external command</a:t>
            </a:r>
          </a:p>
          <a:p>
            <a:pPr marL="358687" indent="-358687">
              <a:buFont typeface="Wingdings" pitchFamily="2" charset="2"/>
              <a:buChar char="§"/>
            </a:pPr>
            <a:r>
              <a:rPr lang="en-GB" sz="2800" smtClean="0"/>
              <a:t>The choice of options and reasoning is basically the same as for the export</a:t>
            </a:r>
          </a:p>
          <a:p>
            <a:pPr marL="358687" indent="-358687">
              <a:buFont typeface="Wingdings" pitchFamily="2" charset="2"/>
              <a:buChar char="§"/>
            </a:pPr>
            <a:r>
              <a:rPr lang="en-GB" sz="2800" smtClean="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t>Revit 2009 API News Highlights</a:t>
            </a:r>
            <a:endParaRPr lang="en-GB" dirty="0" smtClean="0"/>
          </a:p>
        </p:txBody>
      </p:sp>
      <p:sp>
        <p:nvSpPr>
          <p:cNvPr id="5123" name="Rectangle 3"/>
          <p:cNvSpPr>
            <a:spLocks noGrp="1" noChangeArrowheads="1"/>
          </p:cNvSpPr>
          <p:nvPr>
            <p:ph idx="1"/>
          </p:nvPr>
        </p:nvSpPr>
        <p:spPr>
          <a:xfrm>
            <a:off x="311782" y="1076258"/>
            <a:ext cx="8046432" cy="5353137"/>
          </a:xfrm>
        </p:spPr>
        <p:txBody>
          <a:bodyPr/>
          <a:lstStyle/>
          <a:p>
            <a:r>
              <a:rPr lang="de-DE" sz="3200" smtClean="0"/>
              <a:t>See </a:t>
            </a:r>
            <a:r>
              <a:rPr lang="en-US" sz="3200" smtClean="0"/>
              <a:t>"Getting Started Revit API 2009.doc"</a:t>
            </a:r>
          </a:p>
          <a:p>
            <a:pPr marL="576000" lvl="1" indent="-252000">
              <a:spcBef>
                <a:spcPts val="0"/>
              </a:spcBef>
            </a:pPr>
            <a:r>
              <a:rPr lang="en-GB" sz="2000" smtClean="0"/>
              <a:t>Directory "API Changes"</a:t>
            </a:r>
          </a:p>
          <a:p>
            <a:pPr marL="576000" lvl="1" indent="-252000">
              <a:spcBef>
                <a:spcPts val="0"/>
              </a:spcBef>
            </a:pPr>
            <a:r>
              <a:rPr lang="en-GB" sz="2000" smtClean="0"/>
              <a:t>Conversion from struct to class</a:t>
            </a:r>
          </a:p>
          <a:p>
            <a:pPr marL="576000" lvl="1" indent="-252000">
              <a:spcBef>
                <a:spcPts val="0"/>
              </a:spcBef>
            </a:pPr>
            <a:r>
              <a:rPr lang="en-GB" sz="2000" smtClean="0"/>
              <a:t>Some method signature changes</a:t>
            </a:r>
          </a:p>
          <a:p>
            <a:pPr marL="576000" lvl="1" indent="-252000">
              <a:spcBef>
                <a:spcPts val="0"/>
              </a:spcBef>
            </a:pPr>
            <a:r>
              <a:rPr lang="en-GB" sz="2000" smtClean="0"/>
              <a:t>Element iteration and filtering</a:t>
            </a:r>
          </a:p>
          <a:p>
            <a:pPr marL="576000" lvl="1" indent="-252000">
              <a:spcBef>
                <a:spcPts val="0"/>
              </a:spcBef>
            </a:pPr>
            <a:r>
              <a:rPr lang="en-GB" sz="2000" smtClean="0"/>
              <a:t>Element batch creation: family instance, room, wall, grid, area, text</a:t>
            </a:r>
          </a:p>
          <a:p>
            <a:pPr marL="576000" lvl="1" indent="-252000">
              <a:spcBef>
                <a:spcPts val="0"/>
              </a:spcBef>
            </a:pPr>
            <a:r>
              <a:rPr lang="en-GB" sz="2000" smtClean="0"/>
              <a:t>Performance improvements: creation, SuspendUpdating</a:t>
            </a:r>
          </a:p>
          <a:p>
            <a:pPr marL="576000" lvl="1" indent="-252000">
              <a:spcBef>
                <a:spcPts val="0"/>
              </a:spcBef>
            </a:pPr>
            <a:r>
              <a:rPr lang="en-GB" sz="2000" smtClean="0"/>
              <a:t>Element parameter access: get by name, get map</a:t>
            </a:r>
          </a:p>
          <a:p>
            <a:pPr marL="576000" lvl="1" indent="-252000">
              <a:spcBef>
                <a:spcPts val="0"/>
              </a:spcBef>
            </a:pPr>
            <a:r>
              <a:rPr lang="en-GB" sz="2000" smtClean="0"/>
              <a:t>New family properties: LoadedSymbols, FamilyCategory</a:t>
            </a:r>
          </a:p>
          <a:p>
            <a:pPr marL="576000" lvl="1" indent="-252000">
              <a:spcBef>
                <a:spcPts val="0"/>
              </a:spcBef>
            </a:pPr>
            <a:r>
              <a:rPr lang="en-GB" sz="2000" smtClean="0"/>
              <a:t>Print Manager, rendering and material properties</a:t>
            </a:r>
          </a:p>
          <a:p>
            <a:pPr marL="576000" lvl="1" indent="-252000">
              <a:spcBef>
                <a:spcPts val="0"/>
              </a:spcBef>
            </a:pPr>
            <a:r>
              <a:rPr lang="en-GB" sz="2000" smtClean="0"/>
              <a:t>VSTA</a:t>
            </a:r>
          </a:p>
          <a:p>
            <a:pPr marL="844343" lvl="2" indent="-252000">
              <a:spcBef>
                <a:spcPts val="0"/>
              </a:spcBef>
            </a:pPr>
            <a:r>
              <a:rPr lang="en-GB" sz="1400" smtClean="0"/>
              <a:t>Set name of symbol</a:t>
            </a:r>
          </a:p>
          <a:p>
            <a:pPr marL="844343" lvl="2" indent="-252000">
              <a:spcBef>
                <a:spcPts val="0"/>
              </a:spcBef>
            </a:pPr>
            <a:r>
              <a:rPr lang="en-GB" sz="1400" smtClean="0"/>
              <a:t>Family instance placement on faces</a:t>
            </a:r>
          </a:p>
          <a:p>
            <a:pPr marL="844343" lvl="2" indent="-252000">
              <a:spcBef>
                <a:spcPts val="0"/>
              </a:spcBef>
            </a:pPr>
            <a:r>
              <a:rPr lang="en-GB" sz="1400" smtClean="0"/>
              <a:t>FBX for 3DS, DWFx 2D and 3D export</a:t>
            </a:r>
          </a:p>
          <a:p>
            <a:pPr marL="844343" lvl="2" indent="-252000">
              <a:spcBef>
                <a:spcPts val="0"/>
              </a:spcBef>
            </a:pPr>
            <a:r>
              <a:rPr lang="en-GB" sz="1400" smtClean="0"/>
              <a:t>RoofType, RoofBase, FootprintRoof, ExtrusionRoof</a:t>
            </a:r>
          </a:p>
          <a:p>
            <a:pPr marL="844343" lvl="2" indent="-252000">
              <a:spcBef>
                <a:spcPts val="0"/>
              </a:spcBef>
            </a:pPr>
            <a:r>
              <a:rPr lang="en-GB" sz="1400" smtClean="0"/>
              <a:t>Status bar message when prompting to pick elements</a:t>
            </a:r>
          </a:p>
          <a:p>
            <a:pPr marL="844343" lvl="2" indent="-252000">
              <a:spcBef>
                <a:spcPts val="0"/>
              </a:spcBef>
            </a:pPr>
            <a:r>
              <a:rPr lang="en-GB" sz="1400" smtClean="0"/>
              <a:t>Volume calculation settings</a:t>
            </a:r>
          </a:p>
          <a:p>
            <a:pPr marL="844343" lvl="2" indent="-252000">
              <a:spcBef>
                <a:spcPts val="0"/>
              </a:spcBef>
            </a:pPr>
            <a:r>
              <a:rPr lang="en-GB" sz="1400" smtClean="0"/>
              <a:t>New element categories: curtain systems, curtain wall mullions, roofs</a:t>
            </a:r>
          </a:p>
          <a:p>
            <a:pPr marL="844343" lvl="2" indent="-252000">
              <a:spcBef>
                <a:spcPts val="0"/>
              </a:spcBef>
            </a:pPr>
            <a:r>
              <a:rPr lang="en-GB" sz="1400" smtClean="0"/>
              <a:t>View crop box settings access </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Examples</a:t>
            </a:r>
          </a:p>
        </p:txBody>
      </p:sp>
      <p:sp>
        <p:nvSpPr>
          <p:cNvPr id="64515" name="Rectangle 3"/>
          <p:cNvSpPr>
            <a:spLocks noGrp="1" noChangeArrowheads="1"/>
          </p:cNvSpPr>
          <p:nvPr>
            <p:ph idx="1"/>
          </p:nvPr>
        </p:nvSpPr>
        <p:spPr>
          <a:xfrm>
            <a:off x="311782" y="1076259"/>
            <a:ext cx="8339454" cy="5067385"/>
          </a:xfrm>
        </p:spPr>
        <p:txBody>
          <a:bodyPr/>
          <a:lstStyle/>
          <a:p>
            <a:r>
              <a:rPr lang="en-GB" smtClean="0"/>
              <a:t>RstLink</a:t>
            </a:r>
          </a:p>
          <a:p>
            <a:pPr lvl="1"/>
            <a:r>
              <a:rPr lang="en-US" smtClean="0"/>
              <a:t>Simple demonstration application</a:t>
            </a:r>
            <a:endParaRPr lang="en-GB" smtClean="0"/>
          </a:p>
          <a:p>
            <a:r>
              <a:rPr lang="en-GB" smtClean="0"/>
              <a:t>MidasLink</a:t>
            </a:r>
          </a:p>
          <a:p>
            <a:pPr lvl="1"/>
            <a:r>
              <a:rPr lang="en-US" smtClean="0"/>
              <a:t>Simple but real</a:t>
            </a:r>
            <a:endParaRPr lang="en-GB" smtClean="0"/>
          </a:p>
          <a:p>
            <a:r>
              <a:rPr lang="en-GB" smtClean="0"/>
              <a:t>FireRating</a:t>
            </a:r>
          </a:p>
          <a:p>
            <a:pPr lvl="1"/>
            <a:r>
              <a:rPr lang="en-US" smtClean="0"/>
              <a:t>Minimal generic Revit </a:t>
            </a:r>
            <a:endParaRPr lang="en-GB" smtClean="0"/>
          </a:p>
          <a:p>
            <a:r>
              <a:rPr lang="en-GB" smtClean="0"/>
              <a:t>RDBLink</a:t>
            </a:r>
          </a:p>
          <a:p>
            <a:pPr lvl="1"/>
            <a:r>
              <a:rPr lang="en-US" smtClean="0"/>
              <a:t>Generic Revit BIM, not RST specific</a:t>
            </a:r>
            <a:endParaRPr lang="en-GB" smtClean="0"/>
          </a:p>
          <a:p>
            <a:r>
              <a:rPr lang="en-GB" smtClean="0"/>
              <a:t>Commercial Software</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smtClean="0"/>
              <a:t>AutoCAD </a:t>
            </a:r>
            <a:r>
              <a:rPr lang="en-GB" sz="3200" smtClean="0"/>
              <a:t>simulates </a:t>
            </a:r>
            <a:r>
              <a:rPr lang="en-GB" sz="3200" smtClean="0"/>
              <a:t>A&amp;D 3</a:t>
            </a:r>
            <a:r>
              <a:rPr lang="en-GB" sz="3200" baseline="30000" smtClean="0"/>
              <a:t>rd</a:t>
            </a:r>
            <a:r>
              <a:rPr lang="en-GB" sz="3200" smtClean="0"/>
              <a:t> party app</a:t>
            </a:r>
          </a:p>
          <a:p>
            <a:pPr lvl="1" eaLnBrk="1" hangingPunct="1"/>
            <a:r>
              <a:rPr lang="en-GB" smtClean="0"/>
              <a:t>AutoCAD.NET API utilities used on the 'other' side</a:t>
            </a:r>
          </a:p>
          <a:p>
            <a:pPr lvl="1" eaLnBrk="1" hangingPunct="1"/>
            <a:r>
              <a:rPr lang="en-GB" smtClean="0"/>
              <a:t>Xdata used to store Revit Structure specific info on standard AutoCAD entities</a:t>
            </a:r>
          </a:p>
          <a:p>
            <a:pPr lvl="1" eaLnBrk="1" hangingPunct="1"/>
            <a:r>
              <a:rPr lang="en-GB" smtClean="0"/>
              <a:t>AutoCAD Dynamic Properties COM API used for the link-specific UI within AutoCAD</a:t>
            </a:r>
          </a:p>
          <a:p>
            <a:pPr eaLnBrk="1" hangingPunct="1">
              <a:buFontTx/>
              <a:buNone/>
            </a:pPr>
            <a:r>
              <a:rPr lang="en-GB" sz="3200" smtClean="0"/>
              <a:t>Intermediate, purpose designed XML</a:t>
            </a:r>
          </a:p>
          <a:p>
            <a:pPr lvl="1"/>
            <a:r>
              <a:rPr lang="en-GB" smtClean="0"/>
              <a:t>Used in both directions</a:t>
            </a:r>
          </a:p>
          <a:p>
            <a:pPr lvl="1" eaLnBrk="1" hangingPunct="1"/>
            <a:r>
              <a:rPr lang="en-GB" smtClean="0"/>
              <a:t>For simplicity, based on .NET SOAP serialization</a:t>
            </a:r>
          </a:p>
          <a:p>
            <a:pPr lvl="1" eaLnBrk="1" hangingPunct="1"/>
            <a:r>
              <a:rPr lang="en-GB" smtClean="0"/>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smtClean="0"/>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smtClean="0"/>
              <a:t>RstLink</a:t>
            </a:r>
          </a:p>
          <a:p>
            <a:pPr lvl="1">
              <a:spcBef>
                <a:spcPts val="300"/>
              </a:spcBef>
            </a:pPr>
            <a:r>
              <a:rPr lang="en-GB" smtClean="0"/>
              <a:t>Helper dll shared by both acad and revit client</a:t>
            </a:r>
          </a:p>
          <a:p>
            <a:pPr>
              <a:spcBef>
                <a:spcPts val="300"/>
              </a:spcBef>
            </a:pPr>
            <a:r>
              <a:rPr lang="en-GB" sz="2800" smtClean="0"/>
              <a:t>RSLinkRevitClient</a:t>
            </a:r>
          </a:p>
          <a:p>
            <a:pPr lvl="1">
              <a:spcBef>
                <a:spcPts val="300"/>
              </a:spcBef>
            </a:pPr>
            <a:r>
              <a:rPr lang="en-GB" smtClean="0"/>
              <a:t>Revit command implementations</a:t>
            </a:r>
          </a:p>
          <a:p>
            <a:pPr lvl="1">
              <a:spcBef>
                <a:spcPts val="0"/>
              </a:spcBef>
            </a:pPr>
            <a:r>
              <a:rPr lang="en-GB" noProof="1" smtClean="0"/>
              <a:t>RSLinkImport</a:t>
            </a:r>
            <a:r>
              <a:rPr lang="en-US" smtClean="0"/>
              <a:t>, </a:t>
            </a:r>
            <a:r>
              <a:rPr lang="en-US" noProof="1" smtClean="0"/>
              <a:t>RSLinkExport</a:t>
            </a:r>
            <a:endParaRPr lang="en-GB" smtClean="0"/>
          </a:p>
          <a:p>
            <a:pPr>
              <a:spcBef>
                <a:spcPts val="300"/>
              </a:spcBef>
            </a:pPr>
            <a:r>
              <a:rPr lang="en-GB" sz="2800" smtClean="0"/>
              <a:t>RSLinkRevitApp</a:t>
            </a:r>
          </a:p>
          <a:p>
            <a:pPr lvl="1">
              <a:spcBef>
                <a:spcPts val="300"/>
              </a:spcBef>
            </a:pPr>
            <a:r>
              <a:rPr lang="en-GB" smtClean="0"/>
              <a:t>Revit external application</a:t>
            </a:r>
          </a:p>
          <a:p>
            <a:pPr>
              <a:spcBef>
                <a:spcPts val="300"/>
              </a:spcBef>
            </a:pPr>
            <a:r>
              <a:rPr lang="en-GB" sz="2800" smtClean="0"/>
              <a:t>RSLinkAcadClient</a:t>
            </a:r>
          </a:p>
          <a:p>
            <a:pPr lvl="1">
              <a:spcBef>
                <a:spcPts val="300"/>
              </a:spcBef>
            </a:pPr>
            <a:r>
              <a:rPr lang="en-GB" smtClean="0"/>
              <a:t>AutoCAD.NET </a:t>
            </a:r>
            <a:r>
              <a:rPr lang="en-GB" smtClean="0"/>
              <a:t>client</a:t>
            </a:r>
          </a:p>
          <a:p>
            <a:pPr lvl="1">
              <a:spcBef>
                <a:spcPts val="0"/>
              </a:spcBef>
            </a:pPr>
            <a:r>
              <a:rPr lang="en-GB" noProof="1" smtClean="0"/>
              <a:t>RSImport</a:t>
            </a:r>
            <a:r>
              <a:rPr lang="en-US" smtClean="0"/>
              <a:t>, </a:t>
            </a:r>
            <a:r>
              <a:rPr lang="en-US" noProof="1" smtClean="0"/>
              <a:t>RSExport</a:t>
            </a:r>
            <a:r>
              <a:rPr lang="en-US" smtClean="0"/>
              <a:t>, </a:t>
            </a:r>
            <a:r>
              <a:rPr lang="en-US" noProof="1" smtClean="0"/>
              <a:t>RSMakeMember</a:t>
            </a:r>
            <a:endParaRPr lang="en-GB" smtClean="0"/>
          </a:p>
          <a:p>
            <a:pPr>
              <a:spcBef>
                <a:spcPts val="300"/>
              </a:spcBef>
            </a:pPr>
            <a:r>
              <a:rPr lang="en-GB" sz="2800" smtClean="0"/>
              <a:t>RSLinkAcadClientDynProps</a:t>
            </a:r>
          </a:p>
          <a:p>
            <a:pPr lvl="1">
              <a:spcBef>
                <a:spcPts val="300"/>
              </a:spcBef>
            </a:pPr>
            <a:r>
              <a:rPr lang="en-GB" smtClean="0"/>
              <a:t>Dynamic Revit properties for AutoCAD objects</a:t>
            </a:r>
          </a:p>
        </p:txBody>
      </p:sp>
      <p:pic>
        <p:nvPicPr>
          <p:cNvPr id="65540" name="Picture 4" descr="rslink-04"/>
          <p:cNvPicPr>
            <a:picLocks noChangeAspect="1" noChangeArrowheads="1"/>
          </p:cNvPicPr>
          <p:nvPr/>
        </p:nvPicPr>
        <p:blipFill>
          <a:blip r:embed="rId3"/>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RstLink Revit Export</a:t>
            </a:r>
          </a:p>
        </p:txBody>
      </p:sp>
      <p:sp>
        <p:nvSpPr>
          <p:cNvPr id="66563" name="Rectangle 3"/>
          <p:cNvSpPr>
            <a:spLocks noGrp="1" noChangeArrowheads="1"/>
          </p:cNvSpPr>
          <p:nvPr>
            <p:ph idx="1"/>
          </p:nvPr>
        </p:nvSpPr>
        <p:spPr/>
        <p:txBody>
          <a:bodyPr/>
          <a:lstStyle/>
          <a:p>
            <a:pPr eaLnBrk="1" hangingPunct="1">
              <a:buFontTx/>
              <a:buNone/>
            </a:pPr>
            <a:endParaRPr lang="en-GB" smtClean="0"/>
          </a:p>
        </p:txBody>
      </p:sp>
      <p:pic>
        <p:nvPicPr>
          <p:cNvPr id="66564" name="Picture 4" descr="rslink-04"/>
          <p:cNvPicPr>
            <a:picLocks noChangeAspect="1" noChangeArrowheads="1"/>
          </p:cNvPicPr>
          <p:nvPr/>
        </p:nvPicPr>
        <p:blipFill>
          <a:blip r:embed="rId3"/>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smtClean="0"/>
              <a:t>RstLink AutoCAD Import</a:t>
            </a:r>
          </a:p>
        </p:txBody>
      </p:sp>
      <p:sp>
        <p:nvSpPr>
          <p:cNvPr id="67587" name="Rectangle 3"/>
          <p:cNvSpPr>
            <a:spLocks noGrp="1" noChangeArrowheads="1"/>
          </p:cNvSpPr>
          <p:nvPr>
            <p:ph idx="1"/>
          </p:nvPr>
        </p:nvSpPr>
        <p:spPr/>
        <p:txBody>
          <a:bodyPr/>
          <a:lstStyle/>
          <a:p>
            <a:pPr eaLnBrk="1" hangingPunct="1">
              <a:buFontTx/>
              <a:buNone/>
            </a:pPr>
            <a:r>
              <a:rPr lang="en-GB" smtClean="0"/>
              <a:t>Invoke RSImport command</a:t>
            </a:r>
          </a:p>
        </p:txBody>
      </p:sp>
      <p:pic>
        <p:nvPicPr>
          <p:cNvPr id="67588" name="Picture 7" descr="rslink-06"/>
          <p:cNvPicPr>
            <a:picLocks noChangeAspect="1" noChangeArrowheads="1"/>
          </p:cNvPicPr>
          <p:nvPr/>
        </p:nvPicPr>
        <p:blipFill>
          <a:blip r:embed="rId3"/>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smtClean="0"/>
              <a:t>Modify Cross Section</a:t>
            </a:r>
          </a:p>
        </p:txBody>
      </p:sp>
      <p:sp>
        <p:nvSpPr>
          <p:cNvPr id="68611" name="Rectangle 3"/>
          <p:cNvSpPr>
            <a:spLocks noGrp="1" noChangeArrowheads="1"/>
          </p:cNvSpPr>
          <p:nvPr>
            <p:ph idx="1"/>
          </p:nvPr>
        </p:nvSpPr>
        <p:spPr/>
        <p:txBody>
          <a:bodyPr/>
          <a:lstStyle/>
          <a:p>
            <a:pPr eaLnBrk="1" hangingPunct="1">
              <a:buFontTx/>
              <a:buNone/>
            </a:pPr>
            <a:r>
              <a:rPr lang="en-GB" smtClean="0"/>
              <a:t>Edit dynamic properties</a:t>
            </a:r>
          </a:p>
          <a:p>
            <a:pPr eaLnBrk="1" hangingPunct="1">
              <a:buFontTx/>
              <a:buNone/>
            </a:pPr>
            <a:r>
              <a:rPr lang="en-GB" smtClean="0"/>
              <a:t>Change cross section</a:t>
            </a:r>
          </a:p>
        </p:txBody>
      </p:sp>
      <p:pic>
        <p:nvPicPr>
          <p:cNvPr id="68612" name="Picture 6" descr="rslink-08"/>
          <p:cNvPicPr>
            <a:picLocks noChangeAspect="1" noChangeArrowheads="1"/>
          </p:cNvPicPr>
          <p:nvPr/>
        </p:nvPicPr>
        <p:blipFill>
          <a:blip r:embed="rId3"/>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smtClean="0"/>
              <a:t>Add new Members and Data</a:t>
            </a:r>
          </a:p>
        </p:txBody>
      </p:sp>
      <p:sp>
        <p:nvSpPr>
          <p:cNvPr id="69635" name="Rectangle 3"/>
          <p:cNvSpPr>
            <a:spLocks noGrp="1" noChangeArrowheads="1"/>
          </p:cNvSpPr>
          <p:nvPr>
            <p:ph idx="1"/>
          </p:nvPr>
        </p:nvSpPr>
        <p:spPr/>
        <p:txBody>
          <a:bodyPr/>
          <a:lstStyle/>
          <a:p>
            <a:pPr eaLnBrk="1" hangingPunct="1">
              <a:buFontTx/>
              <a:buNone/>
            </a:pPr>
            <a:r>
              <a:rPr lang="en-GB" smtClean="0"/>
              <a:t>Invoke RSMakeMember command</a:t>
            </a:r>
          </a:p>
        </p:txBody>
      </p:sp>
      <p:pic>
        <p:nvPicPr>
          <p:cNvPr id="69636" name="Picture 4" descr="rslink-09"/>
          <p:cNvPicPr>
            <a:picLocks noChangeAspect="1" noChangeArrowheads="1"/>
          </p:cNvPicPr>
          <p:nvPr/>
        </p:nvPicPr>
        <p:blipFill>
          <a:blip r:embed="rId3"/>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smtClean="0"/>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smtClean="0"/>
              <a:t>RSExport from AutoCAD</a:t>
            </a:r>
          </a:p>
          <a:p>
            <a:pPr eaLnBrk="1" hangingPunct="1">
              <a:buFontTx/>
              <a:buNone/>
            </a:pPr>
            <a:r>
              <a:rPr lang="en-GB" smtClean="0"/>
              <a:t>Import into Revit</a:t>
            </a:r>
          </a:p>
          <a:p>
            <a:pPr lvl="1" eaLnBrk="1" hangingPunct="1"/>
            <a:r>
              <a:rPr lang="en-GB" smtClean="0"/>
              <a:t>Column type was swapped</a:t>
            </a:r>
          </a:p>
          <a:p>
            <a:pPr lvl="1" eaLnBrk="1" hangingPunct="1"/>
            <a:r>
              <a:rPr lang="en-GB" smtClean="0"/>
              <a:t>New elements are ignored</a:t>
            </a:r>
          </a:p>
        </p:txBody>
      </p:sp>
      <p:pic>
        <p:nvPicPr>
          <p:cNvPr id="70660" name="Picture 5" descr="rslink-10"/>
          <p:cNvPicPr>
            <a:picLocks noChangeAspect="1" noChangeArrowheads="1"/>
          </p:cNvPicPr>
          <p:nvPr/>
        </p:nvPicPr>
        <p:blipFill>
          <a:blip r:embed="rId3"/>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Another Practical Example</a:t>
            </a:r>
            <a:endParaRPr lang="en-GB"/>
          </a:p>
        </p:txBody>
      </p:sp>
      <p:sp>
        <p:nvSpPr>
          <p:cNvPr id="3" name="Content Placeholder 2"/>
          <p:cNvSpPr>
            <a:spLocks noGrp="1"/>
          </p:cNvSpPr>
          <p:nvPr>
            <p:ph idx="1"/>
          </p:nvPr>
        </p:nvSpPr>
        <p:spPr/>
        <p:txBody>
          <a:bodyPr/>
          <a:lstStyle/>
          <a:p>
            <a:r>
              <a:rPr lang="en-US" sz="3200" smtClean="0"/>
              <a:t>MidasLink</a:t>
            </a:r>
          </a:p>
          <a:p>
            <a:r>
              <a:rPr lang="en-US" sz="3200" smtClean="0"/>
              <a:t>Subscription only module</a:t>
            </a:r>
          </a:p>
          <a:p>
            <a:r>
              <a:rPr lang="en-US" sz="3200" smtClean="0"/>
              <a:t>Source code for 2008 available on ADN</a:t>
            </a:r>
          </a:p>
          <a:p>
            <a:r>
              <a:rPr lang="en-US" sz="3200" smtClean="0"/>
              <a:t>Source code for 2009 still to come</a:t>
            </a:r>
          </a:p>
          <a:p>
            <a:r>
              <a:rPr lang="en-US" sz="3200" smtClean="0"/>
              <a:t>Search for "MidasLink"</a:t>
            </a:r>
          </a:p>
          <a:p>
            <a:pPr lvl="1"/>
            <a:r>
              <a:rPr lang="en-GB" sz="1600" smtClean="0">
                <a:hlinkClick r:id="rId3"/>
              </a:rPr>
              <a:t>http://adn.autodesk.com/adn/servlet/item?siteID=4814862&amp;id=9628885&amp;linkID=4901650</a:t>
            </a:r>
            <a:endParaRPr lang="en-GB" sz="1600" smtClean="0"/>
          </a:p>
          <a:p>
            <a:r>
              <a:rPr lang="en-US" sz="3200" smtClean="0"/>
              <a:t>Includes</a:t>
            </a:r>
          </a:p>
          <a:p>
            <a:pPr lvl="1"/>
            <a:r>
              <a:rPr lang="en-US" sz="2000" smtClean="0"/>
              <a:t>Analysis package executable</a:t>
            </a:r>
          </a:p>
          <a:p>
            <a:pPr lvl="1"/>
            <a:r>
              <a:rPr lang="en-US" sz="2000" smtClean="0"/>
              <a:t>Documentation</a:t>
            </a:r>
          </a:p>
          <a:p>
            <a:pPr lvl="1"/>
            <a:r>
              <a:rPr lang="en-US" sz="2000" smtClean="0"/>
              <a:t>Source code</a:t>
            </a:r>
          </a:p>
          <a:p>
            <a:pPr lvl="1"/>
            <a:r>
              <a:rPr lang="en-US" sz="2000" smtClean="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smtClean="0"/>
              <a:t>Analysis Software</a:t>
            </a:r>
          </a:p>
        </p:txBody>
      </p:sp>
      <p:sp>
        <p:nvSpPr>
          <p:cNvPr id="71683" name="Rectangle 3"/>
          <p:cNvSpPr>
            <a:spLocks noGrp="1" noChangeArrowheads="1"/>
          </p:cNvSpPr>
          <p:nvPr>
            <p:ph idx="1"/>
          </p:nvPr>
        </p:nvSpPr>
        <p:spPr/>
        <p:txBody>
          <a:bodyPr/>
          <a:lstStyle/>
          <a:p>
            <a:pPr eaLnBrk="1" hangingPunct="1">
              <a:buFontTx/>
              <a:buNone/>
            </a:pPr>
            <a:r>
              <a:rPr lang="en-GB" sz="2400" smtClean="0"/>
              <a:t>ADAPT</a:t>
            </a:r>
          </a:p>
          <a:p>
            <a:pPr lvl="1" eaLnBrk="1" hangingPunct="1">
              <a:spcBef>
                <a:spcPct val="0"/>
              </a:spcBef>
            </a:pPr>
            <a:r>
              <a:rPr lang="en-GB" sz="1800" smtClean="0">
                <a:hlinkClick r:id="rId3"/>
              </a:rPr>
              <a:t>www.adaptsoft.com/releases.php</a:t>
            </a:r>
            <a:endParaRPr lang="en-GB" sz="1800" smtClean="0"/>
          </a:p>
          <a:p>
            <a:pPr eaLnBrk="1" hangingPunct="1">
              <a:buFontTx/>
              <a:buNone/>
            </a:pPr>
            <a:r>
              <a:rPr lang="en-GB" sz="2400" smtClean="0"/>
              <a:t>RISA</a:t>
            </a:r>
          </a:p>
          <a:p>
            <a:pPr lvl="1" eaLnBrk="1" hangingPunct="1">
              <a:spcBef>
                <a:spcPct val="0"/>
              </a:spcBef>
            </a:pPr>
            <a:r>
              <a:rPr lang="en-GB" sz="1800" smtClean="0">
                <a:hlinkClick r:id="rId4"/>
              </a:rPr>
              <a:t>www.risatech.com/partner/revit_structure.asp</a:t>
            </a:r>
            <a:endParaRPr lang="en-GB" sz="1800" smtClean="0"/>
          </a:p>
          <a:p>
            <a:pPr eaLnBrk="1" hangingPunct="1">
              <a:buFontTx/>
              <a:buNone/>
            </a:pPr>
            <a:r>
              <a:rPr lang="en-GB" sz="2400" smtClean="0"/>
              <a:t>RAM</a:t>
            </a:r>
          </a:p>
          <a:p>
            <a:pPr lvl="1" eaLnBrk="1" hangingPunct="1">
              <a:spcBef>
                <a:spcPct val="0"/>
              </a:spcBef>
            </a:pPr>
            <a:r>
              <a:rPr lang="en-GB" sz="1800" smtClean="0">
                <a:hlinkClick r:id="rId5"/>
              </a:rPr>
              <a:t>www.bentley.com/structural</a:t>
            </a:r>
            <a:endParaRPr lang="en-GB" sz="1800" smtClean="0"/>
          </a:p>
          <a:p>
            <a:pPr eaLnBrk="1" hangingPunct="1">
              <a:buFontTx/>
              <a:buNone/>
            </a:pPr>
            <a:r>
              <a:rPr lang="en-GB" sz="2400" smtClean="0"/>
              <a:t>CSC</a:t>
            </a:r>
          </a:p>
          <a:p>
            <a:pPr eaLnBrk="1" hangingPunct="1">
              <a:buFontTx/>
              <a:buNone/>
            </a:pPr>
            <a:r>
              <a:rPr lang="en-GB" sz="2400" smtClean="0"/>
              <a:t>MIDAS – MidasLink subscription module)</a:t>
            </a:r>
          </a:p>
          <a:p>
            <a:r>
              <a:rPr lang="en-GB" sz="2400" smtClean="0"/>
              <a:t>ROBOBAT – recently acquired by Autodesk</a:t>
            </a:r>
          </a:p>
          <a:p>
            <a:pPr lvl="1">
              <a:spcBef>
                <a:spcPct val="0"/>
              </a:spcBef>
              <a:buClr>
                <a:schemeClr val="tx1"/>
              </a:buClr>
            </a:pPr>
            <a:r>
              <a:rPr lang="en-GB" sz="1800" smtClean="0">
                <a:solidFill>
                  <a:schemeClr val="accent2"/>
                </a:solidFill>
                <a:hlinkClick r:id="rId6"/>
              </a:rPr>
              <a:t>http://www.extensions4revit.com/n/e4r</a:t>
            </a:r>
            <a:endParaRPr lang="en-GB" sz="1800" smtClean="0">
              <a:solidFill>
                <a:schemeClr val="accent2"/>
              </a:solidFill>
            </a:endParaRPr>
          </a:p>
          <a:p>
            <a:pPr>
              <a:spcBef>
                <a:spcPts val="3000"/>
              </a:spcBef>
            </a:pPr>
            <a:r>
              <a:rPr lang="en-GB" sz="2400" smtClean="0"/>
              <a:t>Analysis Partners site: </a:t>
            </a:r>
          </a:p>
          <a:p>
            <a:pPr eaLnBrk="1" hangingPunct="1">
              <a:buFontTx/>
              <a:buNone/>
            </a:pPr>
            <a:r>
              <a:rPr lang="en-GB" sz="1800" smtClean="0">
                <a:hlinkClick r:id="rId7"/>
              </a:rPr>
              <a:t>http://usa.autodesk.com/adsk/servlet/item?id=8447050&amp;siteID=123112</a:t>
            </a:r>
            <a:endParaRPr lang="en-GB" smtClean="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11782" y="142855"/>
            <a:ext cx="7832118" cy="733595"/>
          </a:xfrm>
        </p:spPr>
        <p:txBody>
          <a:bodyPr/>
          <a:lstStyle/>
          <a:p>
            <a:r>
              <a:rPr lang="en-US" smtClean="0"/>
              <a:t>Revit Structure API News</a:t>
            </a:r>
            <a:endParaRPr lang="en-GB" dirty="0" smtClean="0"/>
          </a:p>
        </p:txBody>
      </p:sp>
      <p:sp>
        <p:nvSpPr>
          <p:cNvPr id="5123" name="Rectangle 3"/>
          <p:cNvSpPr>
            <a:spLocks noGrp="1" noChangeArrowheads="1"/>
          </p:cNvSpPr>
          <p:nvPr>
            <p:ph idx="1"/>
          </p:nvPr>
        </p:nvSpPr>
        <p:spPr>
          <a:xfrm>
            <a:off x="311782" y="1076258"/>
            <a:ext cx="8260746" cy="5353137"/>
          </a:xfrm>
        </p:spPr>
        <p:txBody>
          <a:bodyPr/>
          <a:lstStyle/>
          <a:p>
            <a:r>
              <a:rPr lang="en-US" sz="3200" smtClean="0"/>
              <a:t>Rebar API Changes</a:t>
            </a:r>
          </a:p>
          <a:p>
            <a:pPr lvl="1"/>
            <a:r>
              <a:rPr lang="en-US" sz="2000" smtClean="0"/>
              <a:t>Significant new functionality for modeling concrete reinforcement bars</a:t>
            </a:r>
          </a:p>
          <a:p>
            <a:pPr lvl="1"/>
            <a:r>
              <a:rPr lang="en-US" sz="2000" smtClean="0"/>
              <a:t>New rebar element object model</a:t>
            </a:r>
          </a:p>
          <a:p>
            <a:pPr lvl="1"/>
            <a:r>
              <a:rPr lang="en-US" sz="2000" smtClean="0"/>
              <a:t>Rebar element is now an instance of a shape</a:t>
            </a:r>
          </a:p>
          <a:p>
            <a:pPr lvl="1"/>
            <a:r>
              <a:rPr lang="en-US" sz="2000" smtClean="0"/>
              <a:t>RebarShape is analogous to a Revit family</a:t>
            </a:r>
          </a:p>
          <a:p>
            <a:pPr lvl="2">
              <a:spcBef>
                <a:spcPts val="0"/>
              </a:spcBef>
            </a:pPr>
            <a:r>
              <a:rPr lang="en-US" smtClean="0"/>
              <a:t>Different implementation and behaviour</a:t>
            </a:r>
          </a:p>
          <a:p>
            <a:pPr lvl="1"/>
            <a:r>
              <a:rPr lang="en-US" sz="2000" smtClean="0"/>
              <a:t>Rebar shape objects are shipped as content</a:t>
            </a:r>
          </a:p>
          <a:p>
            <a:pPr lvl="1"/>
            <a:r>
              <a:rPr lang="en-US" sz="2000" smtClean="0"/>
              <a:t>New ones can be created using the NewRebarShape() method</a:t>
            </a:r>
          </a:p>
          <a:p>
            <a:pPr lvl="1"/>
            <a:r>
              <a:rPr lang="en-US" sz="2000" smtClean="0"/>
              <a:t>NewRebar() has two versions</a:t>
            </a:r>
          </a:p>
          <a:p>
            <a:pPr lvl="2"/>
            <a:r>
              <a:rPr lang="en-US" smtClean="0"/>
              <a:t>Specify a RebarShape and a location</a:t>
            </a:r>
          </a:p>
          <a:p>
            <a:pPr lvl="2">
              <a:spcBef>
                <a:spcPts val="0"/>
              </a:spcBef>
            </a:pPr>
            <a:r>
              <a:rPr lang="en-US" smtClean="0"/>
              <a:t>Specify a curve array, similar to 2008</a:t>
            </a:r>
          </a:p>
          <a:p>
            <a:r>
              <a:rPr lang="en-US" sz="3200" smtClean="0"/>
              <a:t>Reinforcement</a:t>
            </a:r>
          </a:p>
          <a:p>
            <a:r>
              <a:rPr lang="en-US" sz="3200" smtClean="0"/>
              <a:t>Loads, creation of hosted loads</a:t>
            </a:r>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smtClean="0"/>
              <a:t>Rebar</a:t>
            </a:r>
            <a:endParaRPr lang="en-GB" sz="4800"/>
          </a:p>
        </p:txBody>
      </p:sp>
      <p:sp>
        <p:nvSpPr>
          <p:cNvPr id="3" name="Subtitle 2"/>
          <p:cNvSpPr>
            <a:spLocks noGrp="1"/>
          </p:cNvSpPr>
          <p:nvPr>
            <p:ph type="subTitle" sz="quarter" idx="1"/>
          </p:nvPr>
        </p:nvSpPr>
        <p:spPr>
          <a:xfrm>
            <a:off x="319094" y="4495800"/>
            <a:ext cx="5253037" cy="838200"/>
          </a:xfrm>
        </p:spPr>
        <p:txBody>
          <a:bodyPr/>
          <a:lstStyle/>
          <a:p>
            <a:r>
              <a:rPr lang="en-GB" smtClean="0"/>
              <a:t>Sample and API feature walkthrough in the rebar and detailing workflow context</a:t>
            </a:r>
            <a:endParaRPr lang="en-GB"/>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smtClean="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smtClean="0"/>
              <a:t>The 3D Rebar Model</a:t>
            </a:r>
            <a:endParaRPr lang="en-US" sz="4800" dirty="0" smtClean="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a:t>
            </a:r>
            <a:r>
              <a:rPr lang="en-US" sz="2000" dirty="0" smtClean="0">
                <a:solidFill>
                  <a:schemeClr val="tx1"/>
                </a:solidFill>
                <a:latin typeface="+mj-lt"/>
              </a:rPr>
              <a:t>of</a:t>
            </a:r>
            <a:endParaRPr lang="en-US" sz="2000" dirty="0">
              <a:solidFill>
                <a:schemeClr val="tx1"/>
              </a:solidFill>
              <a:latin typeface="+mj-lt"/>
            </a:endParaRP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a:t>
            </a:r>
            <a:r>
              <a:rPr lang="en-US" sz="1600" dirty="0" smtClean="0">
                <a:solidFill>
                  <a:schemeClr val="tx1"/>
                </a:solidFill>
                <a:latin typeface="+mj-lt"/>
              </a:rPr>
              <a:t>third party </a:t>
            </a:r>
            <a:r>
              <a:rPr lang="en-US" sz="1600" dirty="0">
                <a:solidFill>
                  <a:schemeClr val="tx1"/>
                </a:solidFill>
                <a:latin typeface="+mj-lt"/>
              </a:rPr>
              <a:t>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smtClean="0"/>
              <a:t>Relationship Between Topics</a:t>
            </a:r>
            <a:endParaRPr lang="en-GB" dirty="0" smtClean="0"/>
          </a:p>
        </p:txBody>
      </p:sp>
      <p:sp>
        <p:nvSpPr>
          <p:cNvPr id="7171" name="Rectangle 3"/>
          <p:cNvSpPr>
            <a:spLocks noGrp="1" noChangeArrowheads="1"/>
          </p:cNvSpPr>
          <p:nvPr>
            <p:ph idx="1"/>
          </p:nvPr>
        </p:nvSpPr>
        <p:spPr/>
        <p:txBody>
          <a:bodyPr/>
          <a:lstStyle/>
          <a:p>
            <a:pPr eaLnBrk="1" hangingPunct="1">
              <a:buFontTx/>
              <a:buNone/>
            </a:pPr>
            <a:r>
              <a:rPr lang="en-GB" dirty="0" smtClean="0"/>
              <a:t>Rebar</a:t>
            </a:r>
          </a:p>
          <a:p>
            <a:pPr lvl="1" eaLnBrk="1" hangingPunct="1"/>
            <a:r>
              <a:rPr lang="en-GB" dirty="0" smtClean="0"/>
              <a:t>Generate rebar and define </a:t>
            </a:r>
            <a:r>
              <a:rPr lang="en-GB" u="sng" dirty="0" smtClean="0"/>
              <a:t>rebar shape </a:t>
            </a:r>
          </a:p>
          <a:p>
            <a:pPr lvl="1" eaLnBrk="1" hangingPunct="1"/>
            <a:r>
              <a:rPr lang="en-GB" dirty="0" smtClean="0"/>
              <a:t>Extract rebar information </a:t>
            </a:r>
          </a:p>
          <a:p>
            <a:pPr eaLnBrk="1" hangingPunct="1">
              <a:buFontTx/>
              <a:buNone/>
            </a:pPr>
            <a:r>
              <a:rPr lang="en-GB" u="sng" dirty="0" smtClean="0"/>
              <a:t>Truss</a:t>
            </a:r>
            <a:endParaRPr lang="en-GB" dirty="0" smtClean="0"/>
          </a:p>
          <a:p>
            <a:pPr eaLnBrk="1" hangingPunct="1">
              <a:buFontTx/>
              <a:buNone/>
            </a:pPr>
            <a:r>
              <a:rPr lang="en-GB" dirty="0" smtClean="0"/>
              <a:t>Detailing</a:t>
            </a:r>
          </a:p>
          <a:p>
            <a:pPr lvl="1" eaLnBrk="1" hangingPunct="1"/>
            <a:r>
              <a:rPr lang="en-GB" dirty="0" smtClean="0"/>
              <a:t>Generate a section view</a:t>
            </a:r>
          </a:p>
          <a:p>
            <a:pPr lvl="1" eaLnBrk="1" hangingPunct="1"/>
            <a:r>
              <a:rPr lang="en-GB" dirty="0" smtClean="0"/>
              <a:t>Generate a drafting view</a:t>
            </a:r>
          </a:p>
          <a:p>
            <a:pPr lvl="1" eaLnBrk="1" hangingPunct="1"/>
            <a:r>
              <a:rPr lang="en-GB" dirty="0" smtClean="0"/>
              <a:t>Create a sheet</a:t>
            </a:r>
          </a:p>
          <a:p>
            <a:pPr lvl="1" eaLnBrk="1" hangingPunct="1"/>
            <a:r>
              <a:rPr lang="en-GB" dirty="0" smtClean="0"/>
              <a:t>Import and export </a:t>
            </a:r>
            <a:r>
              <a:rPr lang="en-GB" u="sng" dirty="0" smtClean="0"/>
              <a:t>external </a:t>
            </a:r>
            <a:r>
              <a:rPr lang="en-GB" u="sng" smtClean="0"/>
              <a:t>file formats</a:t>
            </a:r>
            <a:r>
              <a:rPr lang="en-GB" smtClean="0"/>
              <a:t> (e.g</a:t>
            </a:r>
            <a:r>
              <a:rPr lang="en-GB" dirty="0" smtClean="0"/>
              <a:t>., </a:t>
            </a:r>
            <a:r>
              <a:rPr lang="en-GB" err="1" smtClean="0"/>
              <a:t>dwg</a:t>
            </a:r>
            <a:r>
              <a:rPr lang="en-GB" smtClean="0"/>
              <a:t>)</a:t>
            </a:r>
            <a:endParaRPr lang="en-GB" dirty="0" smtClean="0"/>
          </a:p>
          <a:p>
            <a:pPr lvl="1" eaLnBrk="1" hangingPunct="1"/>
            <a:r>
              <a:rPr lang="en-GB" dirty="0" smtClean="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smtClean="0"/>
              <a:t>Generate Beam or Column Rebar</a:t>
            </a:r>
            <a:r>
              <a:rPr lang="en-GB" sz="2800" dirty="0" smtClean="0">
                <a:solidFill>
                  <a:schemeClr val="accent1">
                    <a:lumMod val="75000"/>
                  </a:schemeClr>
                </a:solidFill>
              </a:rPr>
              <a:t/>
            </a:r>
            <a:br>
              <a:rPr lang="en-GB" sz="2800" dirty="0" smtClean="0">
                <a:solidFill>
                  <a:schemeClr val="accent1">
                    <a:lumMod val="75000"/>
                  </a:schemeClr>
                </a:solidFill>
              </a:rPr>
            </a:br>
            <a:r>
              <a:rPr lang="en-GB" sz="2800" dirty="0" smtClean="0">
                <a:solidFill>
                  <a:schemeClr val="accent1">
                    <a:lumMod val="75000"/>
                  </a:schemeClr>
                </a:solidFill>
              </a:rPr>
              <a:t>Changed in 2009 </a:t>
            </a: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smtClean="0"/>
              <a:t>Sample: Reinforcement</a:t>
            </a:r>
            <a:endParaRPr lang="en-US" sz="2400" dirty="0" smtClean="0"/>
          </a:p>
          <a:p>
            <a:pPr marL="449042" lvl="1" indent="-177712">
              <a:spcBef>
                <a:spcPts val="0"/>
              </a:spcBef>
            </a:pPr>
            <a:r>
              <a:rPr lang="en-US" sz="1600" noProof="1" smtClean="0"/>
              <a:t>Create reinforcement bars</a:t>
            </a:r>
            <a:r>
              <a:rPr lang="en-US" altLang="ja-JP" sz="1600" dirty="0" smtClean="0">
                <a:ea typeface="ＭＳ Ｐゴシック" pitchFamily="34" charset="-128"/>
              </a:rPr>
              <a:t> in s</a:t>
            </a:r>
            <a:r>
              <a:rPr lang="en-US" sz="1600" noProof="1" smtClean="0"/>
              <a:t>elected </a:t>
            </a:r>
            <a:r>
              <a:rPr lang="en-US" altLang="ja-JP" sz="1600" dirty="0" smtClean="0">
                <a:ea typeface="ＭＳ Ｐゴシック" pitchFamily="34" charset="-128"/>
              </a:rPr>
              <a:t>non-reinforced c</a:t>
            </a:r>
            <a:r>
              <a:rPr lang="en-US" sz="1600" noProof="1" smtClean="0"/>
              <a:t>oncrete beam or column</a:t>
            </a:r>
            <a:endParaRPr lang="en-US" altLang="ja-JP" sz="1600" dirty="0" smtClean="0">
              <a:ea typeface="ＭＳ Ｐゴシック" pitchFamily="34" charset="-128"/>
            </a:endParaRPr>
          </a:p>
          <a:p>
            <a:pPr marL="449042" lvl="1" indent="-177712">
              <a:spcBef>
                <a:spcPts val="0"/>
              </a:spcBef>
            </a:pPr>
            <a:r>
              <a:rPr lang="en-US" sz="1600" noProof="1" smtClean="0"/>
              <a:t>Beam rebar</a:t>
            </a:r>
            <a:r>
              <a:rPr lang="en-US" altLang="ja-JP" sz="1600" dirty="0" smtClean="0">
                <a:ea typeface="ＭＳ Ｐゴシック" pitchFamily="34" charset="-128"/>
              </a:rPr>
              <a:t>: </a:t>
            </a:r>
            <a:r>
              <a:rPr lang="en-US" sz="1600" noProof="1" smtClean="0"/>
              <a:t>top, bottom </a:t>
            </a:r>
            <a:r>
              <a:rPr lang="en-US" altLang="ja-JP" sz="1600" dirty="0" smtClean="0">
                <a:ea typeface="ＭＳ Ｐゴシック" pitchFamily="34" charset="-128"/>
              </a:rPr>
              <a:t>or </a:t>
            </a:r>
            <a:r>
              <a:rPr lang="en-US" sz="1600" noProof="1" smtClean="0"/>
              <a:t>transverse</a:t>
            </a:r>
            <a:endParaRPr lang="en-US" altLang="ja-JP" sz="1600" dirty="0" smtClean="0">
              <a:ea typeface="ＭＳ Ｐゴシック" pitchFamily="34" charset="-128"/>
            </a:endParaRPr>
          </a:p>
          <a:p>
            <a:pPr marL="449042" lvl="1" indent="-177712">
              <a:spcBef>
                <a:spcPts val="0"/>
              </a:spcBef>
            </a:pPr>
            <a:r>
              <a:rPr lang="en-US" sz="1600" noProof="1" smtClean="0"/>
              <a:t>Column rebar: transverse </a:t>
            </a:r>
            <a:r>
              <a:rPr lang="en-US" altLang="ja-JP" sz="1600" dirty="0" smtClean="0">
                <a:ea typeface="ＭＳ Ｐゴシック" pitchFamily="34" charset="-128"/>
              </a:rPr>
              <a:t>or </a:t>
            </a:r>
            <a:r>
              <a:rPr lang="en-US" sz="1600" noProof="1" smtClean="0"/>
              <a:t>vertical</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smtClean="0"/>
              <a:t>Methods</a:t>
            </a:r>
            <a:endParaRPr lang="en-GB" sz="2400" dirty="0" smtClean="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428597" y="3714752"/>
            <a:ext cx="8143933" cy="25562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pPr>
              <a:buFont typeface="Wingdings" pitchFamily="2" charset="2"/>
              <a:buNone/>
            </a:pPr>
            <a:r>
              <a:rPr lang="en-GB" sz="1200" b="1" dirty="0" smtClean="0">
                <a:solidFill>
                  <a:srgbClr val="00B050"/>
                </a:solidFill>
                <a:latin typeface="Courier New" pitchFamily="49" charset="0"/>
                <a:cs typeface="Courier New" pitchFamily="49" charset="0"/>
              </a:rPr>
              <a:t>// rebar </a:t>
            </a:r>
            <a:r>
              <a:rPr lang="en-GB" sz="1200" b="1" smtClean="0">
                <a:solidFill>
                  <a:srgbClr val="00B050"/>
                </a:solidFill>
                <a:latin typeface="Courier New" pitchFamily="49" charset="0"/>
                <a:cs typeface="Courier New" pitchFamily="49" charset="0"/>
              </a:rPr>
              <a:t>creation in 2008:</a:t>
            </a:r>
            <a:endParaRPr lang="en-GB" sz="1200" b="1" dirty="0">
              <a:solidFill>
                <a:srgbClr val="00B050"/>
              </a:solidFill>
              <a:latin typeface="Courier New" pitchFamily="49" charset="0"/>
              <a:cs typeface="Courier New" pitchFamily="49" charset="0"/>
            </a:endParaRPr>
          </a:p>
          <a:p>
            <a:pPr>
              <a:buFont typeface="Wingdings" pitchFamily="2" charset="2"/>
              <a:buNone/>
            </a:pPr>
            <a:r>
              <a:rPr lang="en-GB" sz="1200" b="1">
                <a:solidFill>
                  <a:schemeClr val="tx1"/>
                </a:solidFill>
                <a:latin typeface="Courier New" pitchFamily="49" charset="0"/>
                <a:cs typeface="Courier New" pitchFamily="49" charset="0"/>
              </a:rPr>
              <a:t>Rebar </a:t>
            </a:r>
            <a:r>
              <a:rPr lang="en-GB" sz="1200" b="1" smtClean="0">
                <a:solidFill>
                  <a:schemeClr val="tx1"/>
                </a:solidFill>
                <a:latin typeface="Courier New" pitchFamily="49" charset="0"/>
                <a:cs typeface="Courier New" pitchFamily="49" charset="0"/>
              </a:rPr>
              <a:t>r </a:t>
            </a:r>
            <a:r>
              <a:rPr lang="en-GB" sz="1200" b="1">
                <a:solidFill>
                  <a:schemeClr val="tx1"/>
                </a:solidFill>
                <a:latin typeface="Courier New" pitchFamily="49" charset="0"/>
                <a:cs typeface="Courier New" pitchFamily="49" charset="0"/>
              </a:rPr>
              <a:t>= </a:t>
            </a:r>
            <a:r>
              <a:rPr lang="en-GB" sz="1200" b="1" smtClean="0">
                <a:solidFill>
                  <a:schemeClr val="tx1"/>
                </a:solidFill>
                <a:latin typeface="Courier New" pitchFamily="49" charset="0"/>
                <a:cs typeface="Courier New" pitchFamily="49" charset="0"/>
              </a:rPr>
              <a:t>doc.Create.</a:t>
            </a:r>
            <a:r>
              <a:rPr lang="en-GB" sz="1200" b="1" smtClean="0">
                <a:solidFill>
                  <a:srgbClr val="C00000"/>
                </a:solidFill>
                <a:latin typeface="Courier New" pitchFamily="49" charset="0"/>
                <a:cs typeface="Courier New" pitchFamily="49" charset="0"/>
              </a:rPr>
              <a:t>NewRebar</a:t>
            </a:r>
            <a:r>
              <a:rPr lang="en-GB" sz="1200" b="1" dirty="0">
                <a:solidFill>
                  <a:schemeClr val="tx1"/>
                </a:solidFill>
                <a:latin typeface="Courier New" pitchFamily="49" charset="0"/>
                <a:cs typeface="Courier New" pitchFamily="49" charset="0"/>
              </a:rPr>
              <a:t>( rebarType, startHook, endHook, m_hostObject</a:t>
            </a:r>
            <a:r>
              <a:rPr lang="en-GB" sz="1200" b="1">
                <a:solidFill>
                  <a:schemeClr val="tx1"/>
                </a:solidFill>
                <a:latin typeface="Courier New" pitchFamily="49" charset="0"/>
                <a:cs typeface="Courier New" pitchFamily="49" charset="0"/>
              </a:rPr>
              <a:t>, </a:t>
            </a:r>
            <a:endParaRPr lang="en-GB" sz="1200" b="1" smtClean="0">
              <a:solidFill>
                <a:schemeClr val="tx1"/>
              </a:solidFill>
              <a:latin typeface="Courier New" pitchFamily="49" charset="0"/>
              <a:cs typeface="Courier New" pitchFamily="49" charset="0"/>
            </a:endParaRPr>
          </a:p>
          <a:p>
            <a:pPr>
              <a:buFont typeface="Wingdings" pitchFamily="2" charset="2"/>
              <a:buNone/>
            </a:pPr>
            <a:r>
              <a:rPr lang="en-GB" sz="1200" b="1" smtClean="0">
                <a:solidFill>
                  <a:schemeClr val="tx1"/>
                </a:solidFill>
                <a:latin typeface="Courier New" pitchFamily="49" charset="0"/>
                <a:cs typeface="Courier New" pitchFamily="49" charset="0"/>
              </a:rPr>
              <a:t>  ref </a:t>
            </a:r>
            <a:r>
              <a:rPr lang="en-GB" sz="1200" b="1" dirty="0">
                <a:solidFill>
                  <a:schemeClr val="tx1"/>
                </a:solidFill>
                <a:latin typeface="Courier New" pitchFamily="49" charset="0"/>
                <a:cs typeface="Courier New" pitchFamily="49" charset="0"/>
              </a:rPr>
              <a:t>origin, ref normal, curves, </a:t>
            </a:r>
            <a:r>
              <a:rPr lang="en-GB" sz="1200" b="1" dirty="0" smtClean="0">
                <a:solidFill>
                  <a:schemeClr val="tx1"/>
                </a:solidFill>
                <a:latin typeface="Courier New" pitchFamily="49" charset="0"/>
                <a:cs typeface="Courier New" pitchFamily="49" charset="0"/>
              </a:rPr>
              <a:t>(</a:t>
            </a:r>
            <a:r>
              <a:rPr lang="en-GB" sz="1200" b="1" dirty="0">
                <a:solidFill>
                  <a:schemeClr val="tx1"/>
                </a:solidFill>
                <a:latin typeface="Courier New" pitchFamily="49" charset="0"/>
                <a:cs typeface="Courier New" pitchFamily="49" charset="0"/>
              </a:rPr>
              <a:t>int)startOrient, (</a:t>
            </a:r>
            <a:r>
              <a:rPr lang="en-GB" sz="1200" b="1" dirty="0" err="1">
                <a:solidFill>
                  <a:schemeClr val="tx1"/>
                </a:solidFill>
                <a:latin typeface="Courier New" pitchFamily="49" charset="0"/>
                <a:cs typeface="Courier New" pitchFamily="49" charset="0"/>
              </a:rPr>
              <a:t>int</a:t>
            </a:r>
            <a:r>
              <a:rPr lang="en-GB" sz="1200" b="1" dirty="0">
                <a:solidFill>
                  <a:schemeClr val="tx1"/>
                </a:solidFill>
                <a:latin typeface="Courier New" pitchFamily="49" charset="0"/>
                <a:cs typeface="Courier New" pitchFamily="49" charset="0"/>
              </a:rPr>
              <a:t>)</a:t>
            </a:r>
            <a:r>
              <a:rPr lang="en-GB" sz="1200" b="1" dirty="0" err="1">
                <a:solidFill>
                  <a:schemeClr val="tx1"/>
                </a:solidFill>
                <a:latin typeface="Courier New" pitchFamily="49" charset="0"/>
                <a:cs typeface="Courier New" pitchFamily="49" charset="0"/>
              </a:rPr>
              <a:t>endOrient</a:t>
            </a:r>
            <a:r>
              <a:rPr lang="en-GB" sz="1200" b="1" dirty="0">
                <a:solidFill>
                  <a:schemeClr val="tx1"/>
                </a:solidFill>
                <a:latin typeface="Courier New" pitchFamily="49" charset="0"/>
                <a:cs typeface="Courier New" pitchFamily="49" charset="0"/>
              </a:rPr>
              <a:t> </a:t>
            </a:r>
            <a:r>
              <a:rPr lang="en-GB"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smtClean="0">
                <a:solidFill>
                  <a:srgbClr val="00B050"/>
                </a:solidFill>
                <a:latin typeface="Courier New" pitchFamily="49" charset="0"/>
                <a:cs typeface="Courier New" pitchFamily="49" charset="0"/>
              </a:rPr>
              <a:t>// two overloaded functions </a:t>
            </a:r>
            <a:r>
              <a:rPr lang="en-US" sz="1200" b="1" smtClean="0">
                <a:solidFill>
                  <a:srgbClr val="00B050"/>
                </a:solidFill>
                <a:latin typeface="Courier New" pitchFamily="49" charset="0"/>
                <a:cs typeface="Courier New" pitchFamily="49" charset="0"/>
              </a:rPr>
              <a:t>in 2009</a:t>
            </a:r>
          </a:p>
          <a:p>
            <a:r>
              <a:rPr lang="en-US" sz="1200" b="1" smtClean="0">
                <a:solidFill>
                  <a:srgbClr val="00B050"/>
                </a:solidFill>
                <a:latin typeface="Courier New" pitchFamily="49" charset="0"/>
                <a:ea typeface="ＭＳ 明朝"/>
                <a:cs typeface="Courier New" pitchFamily="49" charset="0"/>
              </a:rPr>
              <a:t>// useExistingShapeIfPossible, createNewShape</a:t>
            </a:r>
          </a:p>
          <a:p>
            <a:r>
              <a:rPr lang="en-US" sz="1200" b="1" smtClean="0">
                <a:solidFill>
                  <a:srgbClr val="00B050"/>
                </a:solidFill>
                <a:latin typeface="Courier New" pitchFamily="49" charset="0"/>
                <a:ea typeface="ＭＳ 明朝"/>
                <a:cs typeface="Courier New" pitchFamily="49" charset="0"/>
              </a:rPr>
              <a:t>// demonstrated in NewRebar sample</a:t>
            </a:r>
          </a:p>
          <a:p>
            <a:endParaRPr lang="en-US" sz="1200" b="1" dirty="0" smtClean="0">
              <a:solidFill>
                <a:srgbClr val="00B050"/>
              </a:solidFill>
              <a:latin typeface="Courier New" pitchFamily="49" charset="0"/>
              <a:cs typeface="Courier New" pitchFamily="49" charset="0"/>
            </a:endParaRPr>
          </a:p>
          <a:p>
            <a:pPr>
              <a:spcBef>
                <a:spcPts val="0"/>
              </a:spcBef>
              <a:spcAft>
                <a:spcPts val="0"/>
              </a:spcAft>
            </a:pPr>
            <a:r>
              <a:rPr lang="en-US" sz="1200" b="1" smtClean="0">
                <a:solidFill>
                  <a:srgbClr val="008080"/>
                </a:solidFill>
                <a:latin typeface="Courier New" pitchFamily="49" charset="0"/>
                <a:ea typeface="ＭＳ 明朝"/>
                <a:cs typeface="Courier New" pitchFamily="49" charset="0"/>
              </a:rPr>
              <a:t>Rebar</a:t>
            </a:r>
            <a:r>
              <a:rPr lang="en-US" sz="1200" b="1" smtClean="0">
                <a:latin typeface="Courier New" pitchFamily="49" charset="0"/>
                <a:ea typeface="ＭＳ 明朝"/>
                <a:cs typeface="Courier New" pitchFamily="49" charset="0"/>
              </a:rPr>
              <a:t> </a:t>
            </a: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8080"/>
                </a:solidFill>
                <a:latin typeface="Courier New" pitchFamily="49" charset="0"/>
                <a:ea typeface="ＭＳ 明朝"/>
                <a:cs typeface="Courier New" pitchFamily="49" charset="0"/>
              </a:rPr>
              <a:t>RebarStyle</a:t>
            </a:r>
            <a:r>
              <a:rPr lang="en-US" sz="1200" b="1" dirty="0" err="1" smtClean="0">
                <a:solidFill>
                  <a:schemeClr val="tx1"/>
                </a:solidFill>
                <a:latin typeface="Courier New" pitchFamily="49" charset="0"/>
                <a:ea typeface="ＭＳ 明朝"/>
                <a:cs typeface="Courier New" pitchFamily="49" charset="0"/>
              </a:rPr>
              <a:t>.Standard</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rebarType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startHook</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endHook</a:t>
            </a:r>
            <a:r>
              <a:rPr lang="en-US" sz="1200" b="1" smtClean="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  m_hostObject</a:t>
            </a:r>
            <a:r>
              <a:rPr lang="en-US" sz="1200" b="1" dirty="0" smtClean="0">
                <a:solidFill>
                  <a:schemeClr val="tx1"/>
                </a:solidFill>
                <a:latin typeface="Courier New" pitchFamily="49" charset="0"/>
                <a:ea typeface="ＭＳ 明朝"/>
                <a:cs typeface="Courier New" pitchFamily="49" charset="0"/>
              </a:rPr>
              <a:t>, normal, curves,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startOrient</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endOrient</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rgbClr val="0000FF"/>
                </a:solidFill>
                <a:latin typeface="Courier New" pitchFamily="49" charset="0"/>
                <a:ea typeface="ＭＳ 明朝"/>
                <a:cs typeface="Courier New" pitchFamily="49" charset="0"/>
              </a:rPr>
              <a:t>false</a:t>
            </a:r>
            <a:r>
              <a:rPr lang="en-US" sz="1200" b="1" smtClean="0">
                <a:solidFill>
                  <a:schemeClr val="tx1"/>
                </a:solidFill>
                <a:latin typeface="Courier New" pitchFamily="49" charset="0"/>
                <a:ea typeface="ＭＳ 明朝"/>
                <a:cs typeface="Courier New" pitchFamily="49" charset="0"/>
              </a:rPr>
              <a:t>, </a:t>
            </a:r>
            <a:r>
              <a:rPr lang="en-US" sz="1200" b="1" smtClean="0">
                <a:solidFill>
                  <a:srgbClr val="0000FF"/>
                </a:solidFill>
                <a:latin typeface="Courier New" pitchFamily="49" charset="0"/>
                <a:ea typeface="ＭＳ 明朝"/>
                <a:cs typeface="Courier New" pitchFamily="49" charset="0"/>
              </a:rPr>
              <a:t>true </a:t>
            </a:r>
            <a:r>
              <a:rPr lang="en-US" sz="1200" b="1" smtClean="0">
                <a:solidFill>
                  <a:schemeClr val="tx1"/>
                </a:solidFill>
                <a:latin typeface="Courier New" pitchFamily="49" charset="0"/>
                <a:ea typeface="ＭＳ 明朝"/>
                <a:cs typeface="Courier New" pitchFamily="49" charset="0"/>
              </a:rPr>
              <a:t>);</a:t>
            </a:r>
            <a:endParaRPr lang="en-US" sz="1200" b="1" dirty="0" smtClean="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smtClean="0">
                <a:solidFill>
                  <a:schemeClr val="tx1"/>
                </a:solidFill>
                <a:latin typeface="Courier New" pitchFamily="49" charset="0"/>
                <a:ea typeface="ＭＳ 明朝"/>
                <a:cs typeface="Courier New" pitchFamily="49" charset="0"/>
              </a:rPr>
              <a:t>( barShape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m_rebarHost</a:t>
            </a:r>
            <a:r>
              <a:rPr lang="en-US" sz="1200" b="1" dirty="0" smtClean="0">
                <a:solidFill>
                  <a:schemeClr val="tx1"/>
                </a:solidFill>
                <a:latin typeface="Courier New" pitchFamily="49" charset="0"/>
                <a:ea typeface="ＭＳ 明朝"/>
                <a:cs typeface="Courier New" pitchFamily="49" charset="0"/>
              </a:rPr>
              <a:t>, origin, </a:t>
            </a:r>
            <a:r>
              <a:rPr lang="en-US" sz="1200" b="1" dirty="0" err="1" smtClean="0">
                <a:solidFill>
                  <a:schemeClr val="tx1"/>
                </a:solidFill>
                <a:latin typeface="Courier New" pitchFamily="49" charset="0"/>
                <a:ea typeface="ＭＳ 明朝"/>
                <a:cs typeface="Courier New" pitchFamily="49" charset="0"/>
              </a:rPr>
              <a:t>xVec</a:t>
            </a:r>
            <a:r>
              <a:rPr lang="en-US" sz="1200" b="1" smtClean="0">
                <a:solidFill>
                  <a:schemeClr val="tx1"/>
                </a:solidFill>
                <a:latin typeface="Courier New" pitchFamily="49" charset="0"/>
                <a:ea typeface="ＭＳ 明朝"/>
                <a:cs typeface="Courier New" pitchFamily="49" charset="0"/>
              </a:rPr>
              <a:t>, yVec );</a:t>
            </a:r>
            <a:endParaRPr lang="en-GB" sz="1200" b="1" dirty="0">
              <a:solidFill>
                <a:srgbClr val="00B05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smtClean="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smtClean="0"/>
              <a:t>FrameReinMakerFactory class manages all the work</a:t>
            </a:r>
            <a:endParaRPr lang="en-US" altLang="ja-JP" sz="2400" dirty="0" smtClean="0">
              <a:ea typeface="ＭＳ Ｐゴシック" pitchFamily="34" charset="-128"/>
            </a:endParaRPr>
          </a:p>
          <a:p>
            <a:pPr marL="541205" lvl="1" indent="-179344"/>
            <a:r>
              <a:rPr lang="en-US" sz="1600" noProof="1" smtClean="0"/>
              <a:t>Precondition checks</a:t>
            </a:r>
            <a:endParaRPr lang="en-US" altLang="ja-JP" sz="1600" dirty="0" smtClean="0">
              <a:ea typeface="ＭＳ Ｐゴシック" pitchFamily="34" charset="-128"/>
            </a:endParaRPr>
          </a:p>
          <a:p>
            <a:pPr marL="982421" lvl="2" indent="-174582">
              <a:spcBef>
                <a:spcPts val="0"/>
              </a:spcBef>
            </a:pPr>
            <a:r>
              <a:rPr lang="en-US" altLang="ja-JP" dirty="0" smtClean="0">
                <a:ea typeface="ＭＳ Ｐゴシック" pitchFamily="34" charset="-128"/>
              </a:rPr>
              <a:t>I</a:t>
            </a:r>
            <a:r>
              <a:rPr lang="en-US" noProof="1" smtClean="0"/>
              <a:t>s the selected object a beam or column</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I</a:t>
            </a:r>
            <a:r>
              <a:rPr lang="en-US" noProof="1" smtClean="0"/>
              <a:t>s it made of concrete</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D</a:t>
            </a:r>
            <a:r>
              <a:rPr lang="en-US" noProof="1" smtClean="0"/>
              <a:t>oes it already contain any rebar elements</a:t>
            </a:r>
            <a:r>
              <a:rPr lang="en-US" altLang="ja-JP" dirty="0" smtClean="0">
                <a:ea typeface="ＭＳ Ｐゴシック" pitchFamily="34" charset="-128"/>
              </a:rPr>
              <a:t>?</a:t>
            </a:r>
            <a:endParaRPr lang="en-US" noProof="1" smtClean="0"/>
          </a:p>
          <a:p>
            <a:pPr marL="541205" lvl="1" indent="-179344"/>
            <a:r>
              <a:rPr lang="en-US" altLang="ja-JP" sz="1600" dirty="0" smtClean="0">
                <a:ea typeface="ＭＳ Ｐゴシック" pitchFamily="34" charset="-128"/>
              </a:rPr>
              <a:t>C</a:t>
            </a:r>
            <a:r>
              <a:rPr lang="en-US" sz="1600" noProof="1" smtClean="0"/>
              <a:t>reat</a:t>
            </a:r>
            <a:r>
              <a:rPr lang="en-US" altLang="ja-JP" sz="1600" dirty="0" smtClean="0">
                <a:ea typeface="ＭＳ Ｐゴシック" pitchFamily="34" charset="-128"/>
              </a:rPr>
              <a:t>e</a:t>
            </a:r>
            <a:r>
              <a:rPr lang="en-US" sz="1600" noProof="1" smtClean="0"/>
              <a:t> a corresponding FrameReinMaker and the reinforcement rebars</a:t>
            </a:r>
          </a:p>
          <a:p>
            <a:pPr marL="182518" indent="-182518"/>
            <a:r>
              <a:rPr lang="en-US" altLang="ja-JP" sz="2400" dirty="0" smtClean="0">
                <a:ea typeface="ＭＳ Ｐゴシック" pitchFamily="34" charset="-128"/>
              </a:rPr>
              <a:t>Host-dependant </a:t>
            </a:r>
            <a:r>
              <a:rPr lang="en-US" sz="2400" noProof="1" smtClean="0"/>
              <a:t>work</a:t>
            </a:r>
            <a:r>
              <a:rPr lang="en-US" altLang="ja-JP" sz="2400" dirty="0" smtClean="0">
                <a:ea typeface="ＭＳ Ｐゴシック" pitchFamily="34" charset="-128"/>
              </a:rPr>
              <a:t>ing classes</a:t>
            </a:r>
          </a:p>
          <a:p>
            <a:pPr marL="541205" lvl="1" indent="-179344"/>
            <a:r>
              <a:rPr lang="en-US" sz="1600" noProof="1" smtClean="0"/>
              <a:t>BeamFramReinMaker and ColumnFramReinMaker</a:t>
            </a:r>
            <a:endParaRPr lang="en-US" altLang="ja-JP" sz="1600" dirty="0" smtClean="0">
              <a:ea typeface="ＭＳ Ｐゴシック" pitchFamily="34" charset="-128"/>
            </a:endParaRPr>
          </a:p>
          <a:p>
            <a:pPr marL="182518" indent="-182518"/>
            <a:r>
              <a:rPr lang="en-US" sz="2400" noProof="1" smtClean="0"/>
              <a:t>GeomUtil</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asic geometric utility methods</a:t>
            </a:r>
          </a:p>
          <a:p>
            <a:pPr marL="182518" indent="-182518"/>
            <a:r>
              <a:rPr lang="en-US" sz="2400" noProof="1" smtClean="0"/>
              <a:t>GeometrySupport</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smtClean="0"/>
              <a:t>ParameterUtil</a:t>
            </a:r>
          </a:p>
          <a:p>
            <a:pPr marL="541205" lvl="1" indent="-179344"/>
            <a:r>
              <a:rPr lang="en-US" altLang="ja-JP" sz="1600" dirty="0" smtClean="0">
                <a:ea typeface="ＭＳ Ｐゴシック" pitchFamily="34" charset="-128"/>
              </a:rPr>
              <a:t>U</a:t>
            </a:r>
            <a:r>
              <a:rPr lang="en-US" sz="1600" noProof="1" smtClean="0"/>
              <a:t>tility methods find or set certain parameter</a:t>
            </a:r>
            <a:endParaRPr lang="en-GB" sz="2800" b="1" dirty="0" smtClean="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smtClean="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smtClean="0"/>
              <a:t>Ensure only one beam or column is selected</a:t>
            </a:r>
          </a:p>
          <a:p>
            <a:pPr marL="0" indent="0"/>
            <a:r>
              <a:rPr lang="en-GB" sz="2000" dirty="0" smtClean="0"/>
              <a:t>Retrieve all rebar types and all hook types</a:t>
            </a:r>
          </a:p>
          <a:p>
            <a:pPr marL="0" indent="0"/>
            <a:r>
              <a:rPr lang="en-GB" sz="2000" dirty="0" smtClean="0"/>
              <a:t>Retrieve and analyse member geometry</a:t>
            </a:r>
          </a:p>
          <a:p>
            <a:pPr marL="0" indent="0">
              <a:spcBef>
                <a:spcPts val="300"/>
              </a:spcBef>
            </a:pPr>
            <a:r>
              <a:rPr lang="en-GB" sz="2000" dirty="0" smtClean="0"/>
              <a:t>Run worker method</a:t>
            </a:r>
            <a:endParaRPr lang="en-GB" sz="4400" dirty="0" smtClean="0"/>
          </a:p>
        </p:txBody>
      </p:sp>
      <p:pic>
        <p:nvPicPr>
          <p:cNvPr id="10244" name="Picture 4"/>
          <p:cNvPicPr>
            <a:picLocks noChangeAspect="1" noChangeArrowheads="1"/>
          </p:cNvPicPr>
          <p:nvPr/>
        </p:nvPicPr>
        <p:blipFill>
          <a:blip r:embed="rId4"/>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smtClean="0"/>
              <a:t>Rebar API Enhancement in 2009</a:t>
            </a: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smtClean="0">
                <a:latin typeface="+mn-lt"/>
                <a:cs typeface="Courier New" pitchFamily="49" charset="0"/>
              </a:rPr>
              <a:t>Rebar is an instance of </a:t>
            </a:r>
            <a:r>
              <a:rPr lang="en-GB" sz="2400" dirty="0" err="1" smtClean="0">
                <a:latin typeface="+mn-lt"/>
                <a:cs typeface="Courier New" pitchFamily="49" charset="0"/>
              </a:rPr>
              <a:t>RebarShape</a:t>
            </a:r>
            <a:r>
              <a:rPr lang="en-GB" sz="2400" dirty="0" smtClean="0">
                <a:latin typeface="+mn-lt"/>
                <a:cs typeface="Courier New" pitchFamily="49" charset="0"/>
              </a:rPr>
              <a:t> in 2009 </a:t>
            </a:r>
          </a:p>
          <a:p>
            <a:pPr marL="92030" indent="-92030">
              <a:spcBef>
                <a:spcPts val="1800"/>
              </a:spcBef>
            </a:pPr>
            <a:r>
              <a:rPr lang="en-GB" sz="2400" smtClean="0"/>
              <a:t>Added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RebarShape</a:t>
            </a:r>
            <a:r>
              <a:rPr lang="en-GB" sz="1800" dirty="0" smtClean="0"/>
              <a:t> – topological layout </a:t>
            </a:r>
            <a:r>
              <a:rPr lang="en-GB" sz="1800" smtClean="0"/>
              <a:t>of rebar</a:t>
            </a:r>
            <a:endParaRPr lang="en-GB" sz="1800" dirty="0" smtClean="0"/>
          </a:p>
          <a:p>
            <a:pPr marL="1074738" lvl="2" indent="-719138">
              <a:buNone/>
            </a:pPr>
            <a:r>
              <a:rPr lang="en-GB" err="1" smtClean="0">
                <a:latin typeface="Courier New" pitchFamily="49" charset="0"/>
              </a:rPr>
              <a:t>Revit.Symbols.</a:t>
            </a:r>
            <a:r>
              <a:rPr lang="en-GB" b="1" err="1" smtClean="0">
                <a:latin typeface="Courier New" pitchFamily="49" charset="0"/>
              </a:rPr>
              <a:t>RebarShapeDefinition</a:t>
            </a:r>
            <a:r>
              <a:rPr lang="en-GB" smtClean="0">
                <a:latin typeface="Courier New" pitchFamily="49" charset="0"/>
              </a:rPr>
              <a:t>(</a:t>
            </a:r>
            <a:r>
              <a:rPr lang="en-GB" err="1" smtClean="0">
                <a:latin typeface="Courier New" pitchFamily="49" charset="0"/>
              </a:rPr>
              <a:t>ByArc</a:t>
            </a:r>
            <a:r>
              <a:rPr lang="en-GB" smtClean="0">
                <a:latin typeface="Courier New" pitchFamily="49" charset="0"/>
              </a:rPr>
              <a:t>/</a:t>
            </a:r>
            <a:r>
              <a:rPr lang="en-GB" err="1" smtClean="0">
                <a:latin typeface="Courier New" pitchFamily="49" charset="0"/>
              </a:rPr>
              <a:t>BySegments</a:t>
            </a:r>
            <a:r>
              <a:rPr lang="en-GB" smtClean="0">
                <a:latin typeface="Courier New" pitchFamily="49" charset="0"/>
              </a:rPr>
              <a:t>)</a:t>
            </a:r>
            <a:r>
              <a:rPr lang="en-GB" sz="1800" smtClean="0"/>
              <a:t> </a:t>
            </a:r>
            <a:br>
              <a:rPr lang="en-GB" sz="1800" smtClean="0"/>
            </a:br>
            <a:r>
              <a:rPr lang="en-GB" sz="1800" smtClean="0"/>
              <a:t>– helper </a:t>
            </a:r>
            <a:r>
              <a:rPr lang="en-GB" sz="1800" dirty="0" smtClean="0"/>
              <a:t>class to </a:t>
            </a:r>
            <a:r>
              <a:rPr lang="en-GB" sz="1800" smtClean="0"/>
              <a:t>define RebarShape</a:t>
            </a:r>
            <a:endParaRPr lang="en-GB"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RebarCoverType</a:t>
            </a:r>
            <a:r>
              <a:rPr lang="en-GB" sz="1800" dirty="0" smtClean="0"/>
              <a:t> – rebar </a:t>
            </a:r>
            <a:r>
              <a:rPr lang="en-GB" sz="1800" smtClean="0"/>
              <a:t>cover setting, name </a:t>
            </a:r>
            <a:r>
              <a:rPr lang="en-GB" sz="1800" dirty="0" smtClean="0"/>
              <a:t>and </a:t>
            </a:r>
            <a:r>
              <a:rPr lang="en-GB" sz="1800" smtClean="0"/>
              <a:t>value pair</a:t>
            </a:r>
            <a:endParaRPr lang="en-GB" dirty="0" smtClean="0"/>
          </a:p>
          <a:p>
            <a:pPr marL="1074738" lvl="2" indent="-719138">
              <a:buNone/>
            </a:pPr>
            <a:r>
              <a:rPr lang="en-GB" smtClean="0">
                <a:latin typeface="Courier New" pitchFamily="49" charset="0"/>
              </a:rPr>
              <a:t>Revit.Elements.</a:t>
            </a:r>
            <a:r>
              <a:rPr lang="en-GB" b="1" smtClean="0">
                <a:latin typeface="Courier New" pitchFamily="49" charset="0"/>
              </a:rPr>
              <a:t>RebarHostData</a:t>
            </a:r>
            <a:r>
              <a:rPr lang="en-GB" sz="1800" smtClean="0"/>
              <a:t> – </a:t>
            </a:r>
            <a:r>
              <a:rPr lang="en-US" sz="1800" smtClean="0"/>
              <a:t>helper class to access to a host cover setting</a:t>
            </a:r>
            <a:endParaRPr lang="en-GB" sz="1800" smtClean="0"/>
          </a:p>
          <a:p>
            <a:pPr marL="92030" indent="-92030">
              <a:spcBef>
                <a:spcPts val="1800"/>
              </a:spcBef>
            </a:pPr>
            <a:r>
              <a:rPr lang="en-GB" sz="2400" smtClean="0"/>
              <a:t>Changed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RebarType</a:t>
            </a:r>
            <a:r>
              <a:rPr lang="en-GB" sz="1800" dirty="0" smtClean="0"/>
              <a:t> – </a:t>
            </a:r>
            <a:r>
              <a:rPr lang="en-GB" sz="1800" smtClean="0"/>
              <a:t>cleaned up, </a:t>
            </a:r>
            <a:r>
              <a:rPr lang="en-GB" sz="1800" dirty="0" smtClean="0"/>
              <a:t>no </a:t>
            </a:r>
            <a:r>
              <a:rPr lang="en-GB" sz="1800" smtClean="0"/>
              <a:t>new functionality</a:t>
            </a:r>
            <a:endParaRPr lang="en-GB" dirty="0" smtClean="0"/>
          </a:p>
          <a:p>
            <a:pPr marL="92030" lvl="2" indent="-92030">
              <a:spcBef>
                <a:spcPts val="1800"/>
              </a:spcBef>
              <a:buNone/>
            </a:pPr>
            <a:r>
              <a:rPr lang="en-GB" sz="2400" smtClean="0"/>
              <a:t>Samples</a:t>
            </a:r>
            <a:r>
              <a:rPr lang="en-GB" sz="2400" dirty="0" smtClean="0"/>
              <a:t>: </a:t>
            </a:r>
            <a:r>
              <a:rPr lang="en-GB" sz="2400" dirty="0" err="1" smtClean="0"/>
              <a:t>NewRebar</a:t>
            </a:r>
            <a:endParaRPr lang="en-GB" sz="2400" dirty="0" smtClean="0"/>
          </a:p>
          <a:p>
            <a:pPr marL="92030" lvl="2" indent="-92030">
              <a:buNone/>
            </a:pPr>
            <a:endParaRPr lang="en-GB" dirty="0" smtClean="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pic>
        <p:nvPicPr>
          <p:cNvPr id="24578" name="Picture 2"/>
          <p:cNvPicPr>
            <a:picLocks noChangeAspect="1" noChangeArrowheads="1"/>
          </p:cNvPicPr>
          <p:nvPr/>
        </p:nvPicPr>
        <p:blipFill>
          <a:blip r:embed="rId3"/>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smtClean="0">
                <a:ea typeface="ＭＳ Ｐゴシック" pitchFamily="34" charset="-128"/>
              </a:rPr>
              <a:t>Create a Rebar</a:t>
            </a:r>
          </a:p>
          <a:p>
            <a:pPr marL="495178" lvl="1" indent="-380906">
              <a:lnSpc>
                <a:spcPct val="80000"/>
              </a:lnSpc>
            </a:pPr>
            <a:r>
              <a:rPr lang="en-US" altLang="zh-CN" dirty="0" smtClean="0">
                <a:ea typeface="ＭＳ Ｐゴシック" pitchFamily="34" charset="-128"/>
              </a:rPr>
              <a:t>Define a custom Rebar shape </a:t>
            </a:r>
          </a:p>
          <a:p>
            <a:pPr marL="495178" lvl="1" indent="-380906">
              <a:lnSpc>
                <a:spcPct val="80000"/>
              </a:lnSpc>
              <a:buNone/>
            </a:pP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smtClean="0">
                <a:ea typeface="ＭＳ Ｐゴシック" pitchFamily="34" charset="-128"/>
              </a:rPr>
              <a:t>Instructions under</a:t>
            </a:r>
            <a:br>
              <a:rPr lang="en-US" altLang="zh-CN" smtClean="0">
                <a:ea typeface="ＭＳ Ｐゴシック" pitchFamily="34" charset="-128"/>
              </a:rPr>
            </a:br>
            <a:r>
              <a:rPr lang="en-US" altLang="zh-CN" smtClean="0">
                <a:ea typeface="ＭＳ Ｐゴシック" pitchFamily="34" charset="-128"/>
              </a:rPr>
              <a:t>NewRebar/CS/Customize </a:t>
            </a:r>
            <a:r>
              <a:rPr lang="en-US" altLang="zh-CN" dirty="0" err="1" smtClean="0">
                <a:ea typeface="ＭＳ Ｐゴシック" pitchFamily="34" charset="-128"/>
              </a:rPr>
              <a:t>RebarShapes</a:t>
            </a:r>
            <a:r>
              <a:rPr lang="en-US" altLang="zh-CN" dirty="0" smtClean="0">
                <a:ea typeface="ＭＳ Ｐゴシック" pitchFamily="34" charset="-128"/>
              </a:rPr>
              <a:t> Step </a:t>
            </a:r>
            <a:r>
              <a:rPr lang="en-US" altLang="zh-CN" smtClean="0">
                <a:ea typeface="ＭＳ Ｐゴシック" pitchFamily="34" charset="-128"/>
              </a:rPr>
              <a:t>by step</a:t>
            </a:r>
            <a:endParaRPr lang="en-US" altLang="zh-CN" dirty="0" smtClean="0">
              <a:ea typeface="ＭＳ Ｐゴシック" pitchFamily="34" charset="-128"/>
            </a:endParaRPr>
          </a:p>
        </p:txBody>
      </p:sp>
      <p:pic>
        <p:nvPicPr>
          <p:cNvPr id="52230" name="Picture 6"/>
          <p:cNvPicPr>
            <a:picLocks noChangeAspect="1" noChangeArrowheads="1"/>
          </p:cNvPicPr>
          <p:nvPr/>
        </p:nvPicPr>
        <p:blipFill>
          <a:blip r:embed="rId4"/>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smtClean="0">
                <a:solidFill>
                  <a:schemeClr val="tx1"/>
                </a:solidFill>
              </a:rPr>
              <a:t>Arc with radius(*)  </a:t>
            </a:r>
            <a:endParaRPr lang="en-US" sz="1600" dirty="0">
              <a:solidFill>
                <a:schemeClr val="tx1"/>
              </a:solidFill>
            </a:endParaRP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smtClean="0">
                <a:solidFill>
                  <a:schemeClr val="tx1"/>
                </a:solidFill>
              </a:rPr>
              <a:t>(*) known issues – places rebar out side of a host objects both in UI </a:t>
            </a:r>
            <a:r>
              <a:rPr lang="en-US" sz="1100" smtClean="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smtClean="0">
                <a:solidFill>
                  <a:schemeClr val="tx1"/>
                </a:solidFill>
              </a:rPr>
              <a:t>Collection of straight segments  </a:t>
            </a:r>
            <a:endParaRPr lang="en-US" sz="1600" dirty="0">
              <a:solidFill>
                <a:schemeClr val="tx1"/>
              </a:solidFill>
            </a:endParaRP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smtClean="0">
                <a:solidFill>
                  <a:schemeClr val="tx1"/>
                </a:solidFill>
              </a:rPr>
              <a:t>Arc with chord length (*)  </a:t>
            </a:r>
            <a:endParaRPr lang="en-US" sz="1600" dirty="0">
              <a:solidFill>
                <a:schemeClr val="tx1"/>
              </a:solidFill>
            </a:endParaRP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smtClean="0">
                <a:solidFill>
                  <a:schemeClr val="tx1"/>
                </a:solidFill>
              </a:rPr>
              <a:t>Lapped circle (*) </a:t>
            </a:r>
            <a:endParaRPr lang="en-US" sz="1600" dirty="0">
              <a:solidFill>
                <a:schemeClr val="tx1"/>
              </a:solidFill>
            </a:endParaRPr>
          </a:p>
        </p:txBody>
      </p:sp>
      <p:pic>
        <p:nvPicPr>
          <p:cNvPr id="23" name="Picture 3"/>
          <p:cNvPicPr>
            <a:picLocks noChangeAspect="1" noChangeArrowheads="1"/>
          </p:cNvPicPr>
          <p:nvPr/>
        </p:nvPicPr>
        <p:blipFill>
          <a:blip r:embed="rId6"/>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smtClean="0">
                <a:ea typeface="ＭＳ Ｐゴシック" pitchFamily="34" charset="-128"/>
              </a:rPr>
              <a:t>RebarShapeDefinitionBySegments</a:t>
            </a:r>
            <a:r>
              <a:rPr lang="en-US" altLang="zh-CN" dirty="0" smtClean="0">
                <a:ea typeface="ＭＳ Ｐゴシック" pitchFamily="34" charset="-128"/>
              </a:rPr>
              <a:t> </a:t>
            </a:r>
          </a:p>
          <a:p>
            <a:pPr marL="571416" lvl="1" indent="-457144">
              <a:buAutoNum type="arabicPeriod"/>
            </a:pPr>
            <a:r>
              <a:rPr lang="en-US" altLang="zh-CN" sz="1800" smtClean="0">
                <a:ea typeface="ＭＳ Ｐゴシック" pitchFamily="34" charset="-128"/>
              </a:rPr>
              <a:t>Create a RebarShape</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rvtDoc.Create.NewRebarShape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dirty="0" smtClean="0">
                <a:ea typeface="ＭＳ Ｐゴシック" pitchFamily="34" charset="-128"/>
              </a:rPr>
              <a:t>Create </a:t>
            </a:r>
            <a:r>
              <a:rPr lang="en-US" altLang="zh-CN" sz="1800" smtClean="0">
                <a:ea typeface="ＭＳ Ｐゴシック" pitchFamily="34" charset="-128"/>
              </a:rPr>
              <a:t>a RebarShapeDef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RebarShapeDefinitionBySegment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myShape.NewDefinitionBySegments</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segmentCount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smtClean="0">
                <a:ea typeface="ＭＳ Ｐゴシック" pitchFamily="34" charset="-128"/>
              </a:rPr>
              <a:t>Add shared parameters by external 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externalDef, value )</a:t>
            </a:r>
            <a:endParaRPr lang="en-US" altLang="zh-CN" sz="1800" smtClean="0">
              <a:ea typeface="ＭＳ Ｐゴシック" pitchFamily="34" charset="-128"/>
            </a:endParaRPr>
          </a:p>
          <a:p>
            <a:pPr marL="571416" lvl="1" indent="-457144">
              <a:buAutoNum type="arabicPeriod"/>
            </a:pPr>
            <a:r>
              <a:rPr lang="en-US" altLang="zh-CN" sz="1800" smtClean="0">
                <a:ea typeface="ＭＳ Ｐゴシック" pitchFamily="34" charset="-128"/>
              </a:rPr>
              <a:t>Add constraints to shape definition</a:t>
            </a:r>
            <a:br>
              <a:rPr lang="en-US" altLang="zh-CN" sz="1800" smtClean="0">
                <a:ea typeface="ＭＳ Ｐゴシック" pitchFamily="34" charset="-128"/>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myDef.AddListingDimentionBendToBend</a:t>
            </a:r>
          </a:p>
          <a:p>
            <a:pPr marL="571416" lvl="1" indent="-457144">
              <a:buAutoNum type="arabicPeriod"/>
            </a:pPr>
            <a:r>
              <a:rPr lang="en-US" altLang="zh-CN" sz="1800" smtClean="0">
                <a:ea typeface="ＭＳ Ｐゴシック" pitchFamily="34" charset="-128"/>
              </a:rPr>
              <a:t>Set </a:t>
            </a:r>
            <a:r>
              <a:rPr lang="en-US" altLang="zh-CN" sz="1800" dirty="0" smtClean="0">
                <a:ea typeface="ＭＳ Ｐゴシック" pitchFamily="34" charset="-128"/>
              </a:rPr>
              <a:t>Hook to </a:t>
            </a:r>
            <a:r>
              <a:rPr lang="en-US" altLang="zh-CN" sz="1800" dirty="0" err="1" smtClean="0">
                <a:ea typeface="ＭＳ Ｐゴシック" pitchFamily="34" charset="-128"/>
              </a:rPr>
              <a:t>RebarShape</a:t>
            </a:r>
            <a:r>
              <a:rPr lang="en-US" altLang="zh-CN" sz="1800" dirty="0" smtClean="0">
                <a:ea typeface="ＭＳ Ｐゴシック" pitchFamily="34" charset="-128"/>
              </a:rPr>
              <a:t>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myShape.set_HookAngle</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myShape.set_HookOrientation</a:t>
            </a: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smtClean="0"/>
              <a:t>Generate Floor or Wall Rebar</a:t>
            </a:r>
            <a:br>
              <a:rPr lang="en-GB" dirty="0" smtClean="0"/>
            </a:br>
            <a:r>
              <a:rPr lang="en-GB" sz="2800" dirty="0" smtClean="0">
                <a:solidFill>
                  <a:schemeClr val="accent1">
                    <a:lumMod val="75000"/>
                  </a:schemeClr>
                </a:solidFill>
              </a:rPr>
              <a:t>Changed in 2009 </a:t>
            </a: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smtClean="0"/>
              <a:t>Sample: NewPathReinforcement</a:t>
            </a:r>
            <a:endParaRPr lang="en-US" sz="2400" dirty="0" smtClean="0"/>
          </a:p>
          <a:p>
            <a:pPr marL="449042" lvl="1" indent="-177712"/>
            <a:r>
              <a:rPr lang="en-US" sz="1600" noProof="1" smtClean="0"/>
              <a:t>Create path reinforcement</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dirty="0" smtClean="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357563"/>
            <a:ext cx="7143800" cy="235194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smtClean="0">
                <a:solidFill>
                  <a:schemeClr val="tx1"/>
                </a:solidFill>
                <a:latin typeface="Courier New" pitchFamily="49" charset="0"/>
                <a:cs typeface="Courier New" pitchFamily="49" charset="0"/>
              </a:rPr>
              <a:t>  XYZ </a:t>
            </a:r>
            <a:r>
              <a:rPr lang="en-US" sz="1200" b="1" dirty="0">
                <a:solidFill>
                  <a:schemeClr val="tx1"/>
                </a:solidFill>
                <a:latin typeface="Courier New" pitchFamily="49" charset="0"/>
                <a:cs typeface="Courier New" pitchFamily="49" charset="0"/>
              </a:rPr>
              <a:t>p1, p2; Line curve;</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CurveArray </a:t>
            </a:r>
            <a:r>
              <a:rPr lang="en-US" sz="1200" b="1" dirty="0">
                <a:solidFill>
                  <a:schemeClr val="tx1"/>
                </a:solidFill>
                <a:latin typeface="Courier New" pitchFamily="49" charset="0"/>
                <a:cs typeface="Courier New" pitchFamily="49" charset="0"/>
              </a:rPr>
              <a:t>curves = m_appCreator.NewCurveArray();</a:t>
            </a: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for( int </a:t>
            </a:r>
            <a:r>
              <a:rPr lang="en-US" sz="1200" b="1" dirty="0">
                <a:solidFill>
                  <a:schemeClr val="tx1"/>
                </a:solidFill>
                <a:latin typeface="Courier New" pitchFamily="49" charset="0"/>
                <a:cs typeface="Courier New" pitchFamily="49" charset="0"/>
              </a:rPr>
              <a:t>i = 0; i &lt; points.Count - 1</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++i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p1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a:t>
            </a:r>
            <a:r>
              <a:rPr lang="en-US" sz="1200" b="1" dirty="0">
                <a:solidFill>
                  <a:schemeClr val="tx1"/>
                </a:solidFill>
                <a:latin typeface="Courier New" pitchFamily="49" charset="0"/>
                <a:cs typeface="Courier New" pitchFamily="49" charset="0"/>
              </a:rPr>
              <a:t>].X, points[i].Y, points[i</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p2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 </a:t>
            </a:r>
            <a:r>
              <a:rPr lang="en-US" sz="1200" b="1" dirty="0">
                <a:solidFill>
                  <a:schemeClr val="tx1"/>
                </a:solidFill>
                <a:latin typeface="Courier New" pitchFamily="49" charset="0"/>
                <a:cs typeface="Courier New" pitchFamily="49" charset="0"/>
              </a:rPr>
              <a:t>+ 1].X, points[i + 1].Y, points[i + 1</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curve = </a:t>
            </a:r>
            <a:r>
              <a:rPr lang="en-US" sz="1200" b="1" err="1">
                <a:solidFill>
                  <a:schemeClr val="tx1"/>
                </a:solidFill>
                <a:latin typeface="Courier New" pitchFamily="49" charset="0"/>
                <a:cs typeface="Courier New" pitchFamily="49" charset="0"/>
              </a:rPr>
              <a:t>rvtDoc.CreateNewLine</a:t>
            </a:r>
            <a:r>
              <a:rPr lang="en-US" sz="1200" b="1" smtClean="0">
                <a:solidFill>
                  <a:schemeClr val="tx1"/>
                </a:solidFill>
                <a:latin typeface="Courier New" pitchFamily="49" charset="0"/>
                <a:cs typeface="Courier New" pitchFamily="49" charset="0"/>
              </a:rPr>
              <a:t>( ref </a:t>
            </a:r>
            <a:r>
              <a:rPr lang="en-US" sz="1200" b="1" dirty="0">
                <a:solidFill>
                  <a:schemeClr val="tx1"/>
                </a:solidFill>
                <a:latin typeface="Courier New" pitchFamily="49" charset="0"/>
                <a:cs typeface="Courier New" pitchFamily="49" charset="0"/>
              </a:rPr>
              <a:t>p1, ref p2</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true );</a:t>
            </a:r>
            <a:endParaRPr lang="en-US" sz="1200" b="1" dirty="0">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  curves.Append( curve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 type is no </a:t>
            </a:r>
            <a:r>
              <a:rPr lang="en-US" sz="1200" b="1" smtClean="0">
                <a:solidFill>
                  <a:srgbClr val="00B050"/>
                </a:solidFill>
                <a:latin typeface="Courier New" pitchFamily="49" charset="0"/>
                <a:cs typeface="Courier New" pitchFamily="49" charset="0"/>
              </a:rPr>
              <a:t>longer needed, default </a:t>
            </a:r>
            <a:r>
              <a:rPr lang="en-US" sz="1200" b="1" dirty="0" smtClean="0">
                <a:solidFill>
                  <a:srgbClr val="00B050"/>
                </a:solidFill>
                <a:latin typeface="Courier New" pitchFamily="49" charset="0"/>
                <a:cs typeface="Courier New" pitchFamily="49" charset="0"/>
              </a:rPr>
              <a:t>is used </a:t>
            </a:r>
            <a:r>
              <a:rPr lang="en-US" sz="1200" b="1" smtClean="0">
                <a:solidFill>
                  <a:srgbClr val="00B050"/>
                </a:solidFill>
                <a:latin typeface="Courier New" pitchFamily="49" charset="0"/>
                <a:cs typeface="Courier New" pitchFamily="49" charset="0"/>
              </a:rPr>
              <a:t>in 2009:</a:t>
            </a:r>
            <a:endParaRPr lang="en-US" sz="1200" b="1" dirty="0">
              <a:solidFill>
                <a:srgbClr val="00B050"/>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return </a:t>
            </a:r>
            <a:r>
              <a:rPr lang="en-US" sz="1200" b="1" err="1" smtClean="0">
                <a:solidFill>
                  <a:schemeClr val="tx1"/>
                </a:solidFill>
                <a:latin typeface="Courier New" pitchFamily="49" charset="0"/>
                <a:cs typeface="Courier New" pitchFamily="49" charset="0"/>
              </a:rPr>
              <a:t>rvtDoc.Create.</a:t>
            </a:r>
            <a:r>
              <a:rPr lang="en-US" sz="1200" b="1" err="1" smtClean="0">
                <a:solidFill>
                  <a:srgbClr val="C00000"/>
                </a:solidFill>
                <a:latin typeface="Courier New" pitchFamily="49" charset="0"/>
                <a:cs typeface="Courier New" pitchFamily="49" charset="0"/>
              </a:rPr>
              <a:t>NewPathReinforcement</a:t>
            </a:r>
            <a:r>
              <a:rPr lang="en-US" sz="1200" b="1" smtClean="0">
                <a:solidFill>
                  <a:schemeClr val="tx1"/>
                </a:solidFill>
                <a:latin typeface="Courier New" pitchFamily="49" charset="0"/>
                <a:cs typeface="Courier New" pitchFamily="49" charset="0"/>
              </a:rPr>
              <a:t>( m_host</a:t>
            </a:r>
            <a:r>
              <a:rPr lang="en-US" sz="1200" b="1" dirty="0">
                <a:solidFill>
                  <a:schemeClr val="tx1"/>
                </a:solidFill>
                <a:latin typeface="Courier New" pitchFamily="49" charset="0"/>
                <a:cs typeface="Courier New" pitchFamily="49" charset="0"/>
              </a:rPr>
              <a:t>, curves</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flip );</a:t>
            </a:r>
            <a:endParaRPr lang="en-GB" sz="1200" b="1" dirty="0">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smtClean="0"/>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smtClean="0"/>
              <a:t>AreaReinParameters Sample</a:t>
            </a:r>
          </a:p>
          <a:p>
            <a:pPr marL="360273" lvl="1" indent="-180930"/>
            <a:r>
              <a:rPr lang="en-US" sz="1600" smtClean="0"/>
              <a:t>Provides starting point</a:t>
            </a:r>
          </a:p>
          <a:p>
            <a:pPr marL="360273" lvl="1" indent="-180930"/>
            <a:r>
              <a:rPr lang="en-US" sz="1600" smtClean="0"/>
              <a:t>Extended to list rebar information</a:t>
            </a:r>
          </a:p>
          <a:p>
            <a:pPr marL="360273" lvl="1" indent="-180930"/>
            <a:r>
              <a:rPr lang="en-US" sz="1600" smtClean="0"/>
              <a:t>Uses built-in parameters </a:t>
            </a:r>
          </a:p>
          <a:p>
            <a:pPr marL="0" indent="0"/>
            <a:r>
              <a:rPr lang="en-US" sz="2400" smtClean="0"/>
              <a:t>BarDescriptions Sample</a:t>
            </a:r>
          </a:p>
          <a:p>
            <a:pPr marL="360273" lvl="1" indent="-180930"/>
            <a:r>
              <a:rPr lang="en-US" sz="1600" smtClean="0"/>
              <a:t>AreaReinforcement has a BarDescription property</a:t>
            </a:r>
          </a:p>
          <a:p>
            <a:pPr marL="360273" lvl="1" indent="-180930"/>
            <a:r>
              <a:rPr lang="en-US" sz="1600" smtClean="0"/>
              <a:t>Same functionality as above</a:t>
            </a:r>
          </a:p>
          <a:p>
            <a:pPr marL="0" indent="0"/>
            <a:r>
              <a:rPr lang="en-US" sz="2400" smtClean="0"/>
              <a:t>Generic Tools</a:t>
            </a:r>
          </a:p>
          <a:p>
            <a:pPr marL="360273" lvl="1" indent="-180930"/>
            <a:r>
              <a:rPr lang="en-US" sz="1600" smtClean="0"/>
              <a:t>BuiltInParameterChecker</a:t>
            </a:r>
          </a:p>
          <a:p>
            <a:pPr marL="360273" lvl="1" indent="-180930"/>
            <a:r>
              <a:rPr lang="en-US" sz="1600" smtClean="0"/>
              <a:t>RvtMgdDbg</a:t>
            </a:r>
            <a:endParaRPr lang="en-GB" smtClean="0"/>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smtClean="0"/>
          </a:p>
        </p:txBody>
      </p:sp>
      <p:pic>
        <p:nvPicPr>
          <p:cNvPr id="13317" name="Picture 6" descr="rebarParams-1"/>
          <p:cNvPicPr>
            <a:picLocks noChangeAspect="1" noChangeArrowheads="1"/>
          </p:cNvPicPr>
          <p:nvPr/>
        </p:nvPicPr>
        <p:blipFill>
          <a:blip r:embed="rId3"/>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smtClean="0"/>
              <a:t>Rebar Information Demo</a:t>
            </a:r>
          </a:p>
        </p:txBody>
      </p:sp>
      <p:pic>
        <p:nvPicPr>
          <p:cNvPr id="13316" name="Picture 5" descr="RebarParams-5"/>
          <p:cNvPicPr>
            <a:picLocks noChangeAspect="1" noChangeArrowheads="1"/>
          </p:cNvPicPr>
          <p:nvPr/>
        </p:nvPicPr>
        <p:blipFill>
          <a:blip r:embed="rId5"/>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dirty="0" smtClean="0">
                <a:ea typeface="SimSun" pitchFamily="2" charset="-122"/>
              </a:rPr>
              <a:t>Truss</a:t>
            </a:r>
            <a:br>
              <a:rPr lang="en-US" altLang="zh-CN" dirty="0" smtClean="0">
                <a:ea typeface="SimSun" pitchFamily="2" charset="-122"/>
              </a:rPr>
            </a:br>
            <a:r>
              <a:rPr lang="en-US" altLang="zh-CN" sz="2800" dirty="0" smtClean="0">
                <a:solidFill>
                  <a:schemeClr val="accent1">
                    <a:lumMod val="75000"/>
                  </a:schemeClr>
                </a:solidFill>
                <a:ea typeface="SimSun" pitchFamily="2" charset="-122"/>
              </a:rPr>
              <a:t>New in 2009</a:t>
            </a: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smtClean="0">
                <a:ea typeface="ＭＳ Ｐゴシック" pitchFamily="34" charset="-128"/>
              </a:rPr>
              <a:t>RST, C#</a:t>
            </a:r>
          </a:p>
          <a:p>
            <a:pPr marL="495178" lvl="1" indent="-380906">
              <a:lnSpc>
                <a:spcPct val="80000"/>
              </a:lnSpc>
            </a:pPr>
            <a:r>
              <a:rPr lang="en-US" altLang="zh-CN" sz="2200" dirty="0" smtClean="0">
                <a:ea typeface="ＭＳ Ｐゴシック" pitchFamily="34" charset="-128"/>
              </a:rPr>
              <a:t>Create a truss of a selected truss type</a:t>
            </a:r>
          </a:p>
          <a:p>
            <a:pPr marL="495178" lvl="1" indent="-380906">
              <a:lnSpc>
                <a:spcPct val="80000"/>
              </a:lnSpc>
            </a:pPr>
            <a:r>
              <a:rPr lang="en-US" altLang="zh-CN" sz="2200" dirty="0" smtClean="0">
                <a:ea typeface="ＭＳ Ｐゴシック" pitchFamily="34" charset="-128"/>
              </a:rPr>
              <a:t>Change beam types</a:t>
            </a:r>
          </a:p>
          <a:p>
            <a:pPr marL="495178" lvl="1" indent="-380906">
              <a:lnSpc>
                <a:spcPct val="80000"/>
              </a:lnSpc>
            </a:pPr>
            <a:r>
              <a:rPr lang="en-US" altLang="zh-CN" sz="2200" dirty="0" smtClean="0">
                <a:ea typeface="ＭＳ Ｐゴシック" pitchFamily="34" charset="-128"/>
              </a:rPr>
              <a:t>Edit the profile of the truss</a:t>
            </a:r>
          </a:p>
        </p:txBody>
      </p:sp>
      <p:pic>
        <p:nvPicPr>
          <p:cNvPr id="23554" name="Picture 2"/>
          <p:cNvPicPr>
            <a:picLocks noChangeAspect="1" noChangeArrowheads="1"/>
          </p:cNvPicPr>
          <p:nvPr/>
        </p:nvPicPr>
        <p:blipFill>
          <a:blip r:embed="rId4"/>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Truss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smtClean="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smtClean="0"/>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smtClean="0"/>
              <a:t>Detailing</a:t>
            </a:r>
          </a:p>
          <a:p>
            <a:pPr lvl="1" eaLnBrk="1" hangingPunct="1"/>
            <a:r>
              <a:rPr lang="en-GB" smtClean="0"/>
              <a:t>Generate a section view</a:t>
            </a:r>
          </a:p>
          <a:p>
            <a:pPr lvl="1" eaLnBrk="1" hangingPunct="1"/>
            <a:r>
              <a:rPr lang="en-GB" smtClean="0"/>
              <a:t>Generate a drafting view</a:t>
            </a:r>
          </a:p>
          <a:p>
            <a:pPr lvl="1" eaLnBrk="1" hangingPunct="1"/>
            <a:r>
              <a:rPr lang="en-GB" smtClean="0"/>
              <a:t>Create a sheet</a:t>
            </a:r>
          </a:p>
          <a:p>
            <a:pPr lvl="1"/>
            <a:r>
              <a:rPr lang="en-GB" smtClean="0"/>
              <a:t>Import and export external file formats, e.g. dwg</a:t>
            </a:r>
          </a:p>
          <a:p>
            <a:pPr lvl="1" eaLnBrk="1" hangingPunct="1"/>
            <a:r>
              <a:rPr lang="en-GB" smtClean="0"/>
              <a:t>Add text, dimensioning and annotations</a:t>
            </a:r>
          </a:p>
          <a:p>
            <a:r>
              <a:rPr lang="en-US" smtClean="0"/>
              <a:t>Enhanced standard Revit SDK samples</a:t>
            </a:r>
          </a:p>
          <a:p>
            <a:pPr lvl="1"/>
            <a:r>
              <a:rPr lang="en-US" smtClean="0"/>
              <a:t>Included in normal Revit 2009 SDK distribution</a:t>
            </a:r>
            <a:endParaRPr lang="en-GB" smtClean="0"/>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Detailing</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smtClean="0"/>
              <a:t>Demonstrate creation of a Detail View</a:t>
            </a:r>
          </a:p>
          <a:p>
            <a:pPr lvl="1" eaLnBrk="1" hangingPunct="1">
              <a:spcBef>
                <a:spcPct val="10000"/>
              </a:spcBef>
            </a:pPr>
            <a:r>
              <a:rPr lang="en-GB" sz="1600" smtClean="0"/>
              <a:t>Using </a:t>
            </a:r>
            <a:r>
              <a:rPr lang="en-GB" sz="1600" noProof="1" smtClean="0"/>
              <a:t>New</a:t>
            </a:r>
            <a:r>
              <a:rPr lang="en-GB" sz="1600" smtClean="0"/>
              <a:t>ViewSection()</a:t>
            </a:r>
            <a:endParaRPr lang="en-GB" sz="1600" b="1" smtClean="0"/>
          </a:p>
          <a:p>
            <a:pPr lvl="1" eaLnBrk="1" hangingPunct="1">
              <a:spcBef>
                <a:spcPct val="10000"/>
              </a:spcBef>
            </a:pPr>
            <a:r>
              <a:rPr lang="en-GB" sz="1600" smtClean="0"/>
              <a:t>Creates detail view across the midpoint of selected element</a:t>
            </a:r>
          </a:p>
          <a:p>
            <a:pPr lvl="1" eaLnBrk="1" hangingPunct="1">
              <a:spcBef>
                <a:spcPct val="10000"/>
              </a:spcBef>
            </a:pPr>
            <a:r>
              <a:rPr lang="en-GB" sz="1600" smtClean="0"/>
              <a:t>Works on linear elements such as slab, wall and beam</a:t>
            </a:r>
          </a:p>
          <a:p>
            <a:pPr eaLnBrk="1" hangingPunct="1">
              <a:spcBef>
                <a:spcPct val="10000"/>
              </a:spcBef>
              <a:buFontTx/>
              <a:buNone/>
            </a:pPr>
            <a:r>
              <a:rPr lang="en-GB" sz="2400" smtClean="0"/>
              <a:t>Create and initialise a bounding box</a:t>
            </a:r>
            <a:endParaRPr lang="en-GB" sz="1400" b="1" smtClean="0">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928935"/>
            <a:ext cx="6591329" cy="34586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BoundingBoxXYZ and set the Max and Min properties:</a:t>
            </a:r>
          </a:p>
          <a:p>
            <a:pPr>
              <a:buFont typeface="Wingdings" pitchFamily="2" charset="2"/>
              <a:buNone/>
            </a:pPr>
            <a:r>
              <a:rPr lang="en-GB" sz="1200" b="1">
                <a:solidFill>
                  <a:schemeClr val="tx1"/>
                </a:solidFill>
                <a:latin typeface="Courier New" pitchFamily="49" charset="0"/>
              </a:rPr>
              <a:t>BoundingBoxXYZ m_box = new </a:t>
            </a:r>
            <a:r>
              <a:rPr lang="en-GB" sz="1200" b="1">
                <a:solidFill>
                  <a:srgbClr val="C00000"/>
                </a:solidFill>
                <a:latin typeface="Courier New" pitchFamily="49" charset="0"/>
              </a:rPr>
              <a:t>BoundingBoxXYZ</a:t>
            </a: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m_box.Enabled = true;</a:t>
            </a:r>
          </a:p>
          <a:p>
            <a:pPr>
              <a:buFont typeface="Wingdings" pitchFamily="2" charset="2"/>
              <a:buNone/>
            </a:pPr>
            <a:r>
              <a:rPr lang="en-GB" sz="1200" b="1">
                <a:solidFill>
                  <a:schemeClr val="tx1"/>
                </a:solidFill>
                <a:latin typeface="Courier New" pitchFamily="49" charset="0"/>
              </a:rPr>
              <a:t>m_box.Max = new XYZ(LENGTH, LENGTH, 0);</a:t>
            </a:r>
          </a:p>
          <a:p>
            <a:pPr>
              <a:buFont typeface="Wingdings" pitchFamily="2" charset="2"/>
              <a:buNone/>
            </a:pPr>
            <a:r>
              <a:rPr lang="en-GB" sz="1200" b="1">
                <a:solidFill>
                  <a:schemeClr val="tx1"/>
                </a:solidFill>
                <a:latin typeface="Courier New" pitchFamily="49" charset="0"/>
              </a:rPr>
              <a:t>m_box.Min = new XYZ(-LENGTH, -LENGTH, -HEIGHT);</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setting the Transform property is the most important thing.</a:t>
            </a:r>
          </a:p>
          <a:p>
            <a:pPr>
              <a:buFont typeface="Wingdings" pitchFamily="2" charset="2"/>
              <a:buNone/>
            </a:pPr>
            <a:r>
              <a:rPr lang="en-GB" sz="1200" b="1">
                <a:solidFill>
                  <a:schemeClr val="tx1"/>
                </a:solidFill>
                <a:latin typeface="Courier New" pitchFamily="49" charset="0"/>
              </a:rPr>
              <a:t>// it defines the origin and the directions RightDirection, </a:t>
            </a:r>
          </a:p>
          <a:p>
            <a:pPr>
              <a:buFont typeface="Wingdings" pitchFamily="2" charset="2"/>
              <a:buNone/>
            </a:pPr>
            <a:r>
              <a:rPr lang="en-GB" sz="1200" b="1">
                <a:solidFill>
                  <a:schemeClr val="tx1"/>
                </a:solidFill>
                <a:latin typeface="Courier New" pitchFamily="49" charset="0"/>
              </a:rPr>
              <a:t>// UpDirection and ViewDirection) of the created view:</a:t>
            </a:r>
          </a:p>
          <a:p>
            <a:pPr>
              <a:buFont typeface="Wingdings" pitchFamily="2" charset="2"/>
              <a:buNone/>
            </a:pPr>
            <a:r>
              <a:rPr lang="en-GB" sz="1200" b="1">
                <a:solidFill>
                  <a:schemeClr val="tx1"/>
                </a:solidFill>
                <a:latin typeface="Courier New" pitchFamily="49" charset="0"/>
              </a:rPr>
              <a:t>Transform transform = GenerateTransform();</a:t>
            </a:r>
          </a:p>
          <a:p>
            <a:pPr>
              <a:buFont typeface="Wingdings" pitchFamily="2" charset="2"/>
              <a:buNone/>
            </a:pPr>
            <a:r>
              <a:rPr lang="en-GB" sz="1200" b="1">
                <a:solidFill>
                  <a:schemeClr val="tx1"/>
                </a:solidFill>
                <a:latin typeface="Courier New" pitchFamily="49" charset="0"/>
              </a:rPr>
              <a:t>if (null == transform)</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    return false;</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m_box.Transform = transform;</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section view, pass the bounding box. </a:t>
            </a:r>
          </a:p>
          <a:p>
            <a:pPr marL="0" lvl="2"/>
            <a:r>
              <a:rPr lang="en-GB" sz="1200" b="1" smtClean="0">
                <a:solidFill>
                  <a:schemeClr val="tx1"/>
                </a:solidFill>
                <a:latin typeface="Courier New" pitchFamily="49" charset="0"/>
              </a:rPr>
              <a:t>ViewSection </a:t>
            </a:r>
            <a:r>
              <a:rPr lang="en-GB" sz="1200" b="1">
                <a:solidFill>
                  <a:schemeClr val="tx1"/>
                </a:solidFill>
                <a:latin typeface="Courier New" pitchFamily="49" charset="0"/>
              </a:rPr>
              <a:t>section = m_project.</a:t>
            </a:r>
            <a:r>
              <a:rPr lang="en-GB" sz="1200" b="1">
                <a:solidFill>
                  <a:srgbClr val="C00000"/>
                </a:solidFill>
                <a:latin typeface="Courier New" pitchFamily="49" charset="0"/>
              </a:rPr>
              <a:t>Create.NewViewSection</a:t>
            </a:r>
            <a:r>
              <a:rPr lang="en-GB" sz="1200" b="1">
                <a:solidFill>
                  <a:schemeClr val="tx1"/>
                </a:solidFill>
                <a:latin typeface="Courier New" pitchFamily="49" charset="0"/>
              </a:rPr>
              <a:t>(m_box</a:t>
            </a:r>
            <a:r>
              <a:rPr lang="en-GB" sz="1200" b="1" smtClean="0">
                <a:solidFill>
                  <a:schemeClr val="hlink"/>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 Demo</a:t>
            </a:r>
          </a:p>
        </p:txBody>
      </p:sp>
      <p:sp>
        <p:nvSpPr>
          <p:cNvPr id="15363" name="Rectangle 3"/>
          <p:cNvSpPr>
            <a:spLocks noGrp="1" noChangeArrowheads="1"/>
          </p:cNvSpPr>
          <p:nvPr>
            <p:ph idx="1"/>
          </p:nvPr>
        </p:nvSpPr>
        <p:spPr>
          <a:xfrm>
            <a:off x="319088" y="1477965"/>
            <a:ext cx="4757737" cy="2022475"/>
          </a:xfrm>
        </p:spPr>
        <p:txBody>
          <a:bodyPr/>
          <a:lstStyle/>
          <a:p>
            <a:pPr marL="457088" indent="-457088"/>
            <a:endParaRPr lang="en-GB" smtClean="0"/>
          </a:p>
        </p:txBody>
      </p:sp>
      <p:pic>
        <p:nvPicPr>
          <p:cNvPr id="15364" name="Picture 4"/>
          <p:cNvPicPr>
            <a:picLocks noChangeAspect="1" noChangeArrowheads="1"/>
          </p:cNvPicPr>
          <p:nvPr/>
        </p:nvPicPr>
        <p:blipFill>
          <a:blip r:embed="rId3"/>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a:srcRect/>
          <a:stretch>
            <a:fillRect/>
          </a:stretch>
        </p:blipFill>
        <p:spPr bwMode="auto">
          <a:xfrm>
            <a:off x="971550" y="1773240"/>
            <a:ext cx="1860550" cy="3132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11587</Words>
  <PresentationFormat>On-screen Show (4:3)</PresentationFormat>
  <Paragraphs>1670</Paragraphs>
  <Slides>114</Slides>
  <Notes>107</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114</vt:i4>
      </vt:variant>
    </vt:vector>
  </HeadingPairs>
  <TitlesOfParts>
    <vt:vector size="116" baseType="lpstr">
      <vt:lpstr>Text Slide</vt:lpstr>
      <vt:lpstr>Bitmap Image</vt:lpstr>
      <vt:lpstr>Slide 1</vt:lpstr>
      <vt:lpstr>Before we start LiveMeeting and conference call – how to</vt:lpstr>
      <vt:lpstr>About the Presenter</vt:lpstr>
      <vt:lpstr>Prerequisite </vt:lpstr>
      <vt:lpstr>Agenda</vt:lpstr>
      <vt:lpstr>Revit 2009 API News</vt:lpstr>
      <vt:lpstr>Revit 2009 API News Highlights</vt:lpstr>
      <vt:lpstr>Revit Structure API News</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  What’s new in 2009</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Changed in 2009 </vt:lpstr>
      <vt:lpstr>Reinforcement Implementation</vt:lpstr>
      <vt:lpstr>Generate Rebar Demo</vt:lpstr>
      <vt:lpstr>Rebar API Enhancement in 2009</vt:lpstr>
      <vt:lpstr>NewRebar Sample</vt:lpstr>
      <vt:lpstr>NewRebar Sample (cont.) </vt:lpstr>
      <vt:lpstr>NewRebar Sample (cont.) </vt:lpstr>
      <vt:lpstr>Generate Floor or Wall Rebar Changed in 2009 </vt:lpstr>
      <vt:lpstr>Extract Rebar Information</vt:lpstr>
      <vt:lpstr>Rebar Information Demo</vt:lpstr>
      <vt:lpstr>Truss</vt:lpstr>
      <vt:lpstr>Truss New in 2009</vt:lpstr>
      <vt:lpstr>Detailing</vt:lpstr>
      <vt:lpstr>Detailing</vt:lpstr>
      <vt:lpstr>Generate Section View</vt:lpstr>
      <vt:lpstr>Generate Section View Demo</vt:lpstr>
      <vt:lpstr>Generate Drafting View</vt:lpstr>
      <vt:lpstr>Import DWG</vt:lpstr>
      <vt:lpstr>Export DWG</vt:lpstr>
      <vt:lpstr>Import and export DWG Demo</vt:lpstr>
      <vt:lpstr>ImportExport</vt:lpstr>
      <vt:lpstr>Create New dimensioning</vt:lpstr>
      <vt:lpstr>Dimensioning Reference Array</vt:lpstr>
      <vt:lpstr>Dimension Creation Tips</vt:lpstr>
      <vt:lpstr>Rebar dimensioning</vt:lpstr>
      <vt:lpstr>Add Tags</vt:lpstr>
      <vt:lpstr>Add Text</vt:lpstr>
      <vt:lpstr>Learning More</vt:lpstr>
      <vt:lpstr>Learning More</vt:lpstr>
      <vt:lpstr>Thank you very much! </vt:lpstr>
      <vt:lpstr>End of Presentation</vt:lpstr>
    </vt:vector>
  </TitlesOfParts>
  <Company>Autodesk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tammikj</cp:lastModifiedBy>
  <cp:revision>710</cp:revision>
  <dcterms:modified xsi:type="dcterms:W3CDTF">2009-01-15T10:35:42Z</dcterms:modified>
</cp:coreProperties>
</file>